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97" r:id="rId3"/>
    <p:sldId id="398" r:id="rId4"/>
    <p:sldId id="320" r:id="rId5"/>
    <p:sldId id="321" r:id="rId6"/>
    <p:sldId id="418" r:id="rId7"/>
    <p:sldId id="323" r:id="rId8"/>
    <p:sldId id="333" r:id="rId9"/>
    <p:sldId id="324" r:id="rId10"/>
    <p:sldId id="428" r:id="rId11"/>
    <p:sldId id="331" r:id="rId12"/>
    <p:sldId id="332" r:id="rId13"/>
    <p:sldId id="426" r:id="rId14"/>
    <p:sldId id="286" r:id="rId15"/>
    <p:sldId id="336" r:id="rId16"/>
    <p:sldId id="325" r:id="rId17"/>
    <p:sldId id="386" r:id="rId18"/>
    <p:sldId id="335" r:id="rId19"/>
    <p:sldId id="337" r:id="rId20"/>
    <p:sldId id="390" r:id="rId21"/>
    <p:sldId id="399" r:id="rId22"/>
    <p:sldId id="293" r:id="rId23"/>
    <p:sldId id="315" r:id="rId24"/>
    <p:sldId id="258" r:id="rId25"/>
    <p:sldId id="316" r:id="rId26"/>
    <p:sldId id="257" r:id="rId27"/>
    <p:sldId id="319" r:id="rId28"/>
    <p:sldId id="401" r:id="rId29"/>
    <p:sldId id="347" r:id="rId30"/>
    <p:sldId id="317" r:id="rId31"/>
    <p:sldId id="346" r:id="rId32"/>
    <p:sldId id="348" r:id="rId33"/>
    <p:sldId id="354" r:id="rId34"/>
    <p:sldId id="355" r:id="rId35"/>
    <p:sldId id="423" r:id="rId36"/>
    <p:sldId id="421" r:id="rId37"/>
    <p:sldId id="424" r:id="rId38"/>
    <p:sldId id="425" r:id="rId39"/>
    <p:sldId id="372" r:id="rId40"/>
    <p:sldId id="357" r:id="rId41"/>
    <p:sldId id="342" r:id="rId42"/>
    <p:sldId id="402" r:id="rId43"/>
    <p:sldId id="403" r:id="rId44"/>
    <p:sldId id="404" r:id="rId45"/>
    <p:sldId id="405" r:id="rId46"/>
    <p:sldId id="406" r:id="rId47"/>
    <p:sldId id="407" r:id="rId48"/>
    <p:sldId id="412" r:id="rId49"/>
    <p:sldId id="414" r:id="rId50"/>
    <p:sldId id="415" r:id="rId51"/>
    <p:sldId id="295" r:id="rId52"/>
    <p:sldId id="408" r:id="rId53"/>
    <p:sldId id="410" r:id="rId54"/>
    <p:sldId id="411" r:id="rId55"/>
    <p:sldId id="392" r:id="rId56"/>
    <p:sldId id="417" r:id="rId57"/>
    <p:sldId id="420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2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15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0.png"/><Relationship Id="rId1" Type="http://schemas.openxmlformats.org/officeDocument/2006/relationships/image" Target="../media/image58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0.png"/><Relationship Id="rId1" Type="http://schemas.openxmlformats.org/officeDocument/2006/relationships/image" Target="../media/image16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800" dirty="0"/>
            <a:t>Step 1: define a set of function              </a:t>
          </a:r>
          <a:endParaRPr lang="zh-TW" altLang="en-US" sz="28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380F6D09-15D5-4E2B-BF8A-CECE4B7C4A20}">
      <dgm:prSet phldrT="[文字]" custT="1"/>
      <dgm:spPr/>
      <dgm:t>
        <a:bodyPr/>
        <a:lstStyle/>
        <a:p>
          <a:r>
            <a:rPr lang="en-US" altLang="zh-TW" sz="2800" dirty="0"/>
            <a:t>Step </a:t>
          </a:r>
          <a:r>
            <a:rPr lang="en-US" altLang="zh-TW" sz="2800"/>
            <a:t>2: goodness of function</a:t>
          </a:r>
          <a:endParaRPr lang="zh-TW" altLang="en-US" sz="2800" dirty="0"/>
        </a:p>
      </dgm:t>
    </dgm:pt>
    <dgm:pt modelId="{35DF94FE-4269-42A8-B274-51E32D4D5D54}" type="parTrans" cxnId="{7DBA789E-FBE8-47EE-B779-737798DB8CF2}">
      <dgm:prSet/>
      <dgm:spPr/>
      <dgm:t>
        <a:bodyPr/>
        <a:lstStyle/>
        <a:p>
          <a:endParaRPr lang="zh-TW" altLang="en-US" sz="2800"/>
        </a:p>
      </dgm:t>
    </dgm:pt>
    <dgm:pt modelId="{D60C5607-81DE-4CC8-91B3-C56E5666A49F}" type="sibTrans" cxnId="{7DBA789E-FBE8-47EE-B779-737798DB8CF2}">
      <dgm:prSet custT="1"/>
      <dgm:spPr/>
      <dgm:t>
        <a:bodyPr/>
        <a:lstStyle/>
        <a:p>
          <a:endParaRPr lang="zh-TW" altLang="en-US" sz="2800"/>
        </a:p>
      </dgm:t>
    </dgm:pt>
    <dgm:pt modelId="{680F7195-4FD3-481E-8A2B-5AD54C8280AB}">
      <dgm:prSet phldrT="[文字]" custT="1"/>
      <dgm:spPr/>
      <dgm:t>
        <a:bodyPr/>
        <a:lstStyle/>
        <a:p>
          <a:r>
            <a:rPr lang="en-US" altLang="zh-TW" sz="2800" dirty="0"/>
            <a:t>Step </a:t>
          </a:r>
          <a:r>
            <a:rPr lang="en-US" altLang="zh-TW" sz="2800"/>
            <a:t>3: pick the best function</a:t>
          </a:r>
          <a:endParaRPr lang="zh-TW" altLang="en-US" sz="2800" dirty="0"/>
        </a:p>
      </dgm:t>
    </dgm:pt>
    <dgm:pt modelId="{E0770B27-10B9-4E3F-A134-B86908A61FFE}" type="par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382B596D-4079-47F6-BAC4-80EDB1CFB95D}" type="sib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2C9E42A7-D692-4DEF-A008-68C3A4D1516E}" type="pres">
      <dgm:prSet presAssocID="{380F6D09-15D5-4E2B-BF8A-CECE4B7C4A20}" presName="node" presStyleLbl="node1" presStyleIdx="1" presStyleCnt="3">
        <dgm:presLayoutVars>
          <dgm:bulletEnabled val="1"/>
        </dgm:presLayoutVars>
      </dgm:prSet>
      <dgm:spPr/>
    </dgm:pt>
    <dgm:pt modelId="{75576B2E-DB43-49F5-8A31-D5CBF5F78EEC}" type="pres">
      <dgm:prSet presAssocID="{D60C5607-81DE-4CC8-91B3-C56E5666A49F}" presName="sibTrans" presStyleLbl="sibTrans2D1" presStyleIdx="1" presStyleCnt="2"/>
      <dgm:spPr/>
    </dgm:pt>
    <dgm:pt modelId="{1FFABC42-5BE3-4E33-A2BE-582BDAFB0BDF}" type="pres">
      <dgm:prSet presAssocID="{D60C5607-81DE-4CC8-91B3-C56E5666A49F}" presName="connectorText" presStyleLbl="sibTrans2D1" presStyleIdx="1" presStyleCnt="2"/>
      <dgm:spPr/>
    </dgm:pt>
    <dgm:pt modelId="{B28036AB-B71B-48DE-97C4-D287BC3BE7AC}" type="pres">
      <dgm:prSet presAssocID="{680F7195-4FD3-481E-8A2B-5AD54C8280AB}" presName="node" presStyleLbl="node1" presStyleIdx="2" presStyleCnt="3">
        <dgm:presLayoutVars>
          <dgm:bulletEnabled val="1"/>
        </dgm:presLayoutVars>
      </dgm:prSet>
      <dgm:spPr/>
    </dgm:pt>
  </dgm:ptLst>
  <dgm:cxnLst>
    <dgm:cxn modelId="{72AE8D01-5574-41B4-AD74-33D58AD8A4BB}" type="presOf" srcId="{380F6D09-15D5-4E2B-BF8A-CECE4B7C4A20}" destId="{2C9E42A7-D692-4DEF-A008-68C3A4D1516E}" srcOrd="0" destOrd="0" presId="urn:microsoft.com/office/officeart/2005/8/layout/process1"/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F09BB331-B5A8-452D-859B-65B75593C75C}" type="presOf" srcId="{E857221A-734F-4396-A642-04F985B7D590}" destId="{FCAC1A52-7A03-424B-8708-40DF70DCEBE1}" srcOrd="1" destOrd="0" presId="urn:microsoft.com/office/officeart/2005/8/layout/process1"/>
    <dgm:cxn modelId="{3796133B-9324-48E1-895B-CB33B607472F}" srcId="{7ABBEAF7-C373-4176-BC82-DCCB6D5E3E26}" destId="{680F7195-4FD3-481E-8A2B-5AD54C8280AB}" srcOrd="2" destOrd="0" parTransId="{E0770B27-10B9-4E3F-A134-B86908A61FFE}" sibTransId="{382B596D-4079-47F6-BAC4-80EDB1CFB95D}"/>
    <dgm:cxn modelId="{32BE8374-2E6B-4339-B947-DC3310759ED5}" type="presOf" srcId="{E857221A-734F-4396-A642-04F985B7D590}" destId="{888540DF-FD49-4215-991C-C7B2A2E10D35}" srcOrd="0" destOrd="0" presId="urn:microsoft.com/office/officeart/2005/8/layout/process1"/>
    <dgm:cxn modelId="{909CDF74-7926-490C-A60A-45B8E1A4E99C}" type="presOf" srcId="{7ABBEAF7-C373-4176-BC82-DCCB6D5E3E26}" destId="{A491758C-84A6-4A4D-888E-93118B4129B4}" srcOrd="0" destOrd="0" presId="urn:microsoft.com/office/officeart/2005/8/layout/process1"/>
    <dgm:cxn modelId="{7ADC7F8B-3E06-404D-B1E1-BCD13E4BDEBB}" type="presOf" srcId="{680F7195-4FD3-481E-8A2B-5AD54C8280AB}" destId="{B28036AB-B71B-48DE-97C4-D287BC3BE7AC}" srcOrd="0" destOrd="0" presId="urn:microsoft.com/office/officeart/2005/8/layout/process1"/>
    <dgm:cxn modelId="{7DBA789E-FBE8-47EE-B779-737798DB8CF2}" srcId="{7ABBEAF7-C373-4176-BC82-DCCB6D5E3E26}" destId="{380F6D09-15D5-4E2B-BF8A-CECE4B7C4A20}" srcOrd="1" destOrd="0" parTransId="{35DF94FE-4269-42A8-B274-51E32D4D5D54}" sibTransId="{D60C5607-81DE-4CC8-91B3-C56E5666A49F}"/>
    <dgm:cxn modelId="{65A011C6-85E8-485C-ACE9-02A8C18C95FA}" type="presOf" srcId="{D60C5607-81DE-4CC8-91B3-C56E5666A49F}" destId="{75576B2E-DB43-49F5-8A31-D5CBF5F78EEC}" srcOrd="0" destOrd="0" presId="urn:microsoft.com/office/officeart/2005/8/layout/process1"/>
    <dgm:cxn modelId="{C156D6D3-A081-4820-9DF5-A721D4B86655}" type="presOf" srcId="{D60C5607-81DE-4CC8-91B3-C56E5666A49F}" destId="{1FFABC42-5BE3-4E33-A2BE-582BDAFB0BDF}" srcOrd="1" destOrd="0" presId="urn:microsoft.com/office/officeart/2005/8/layout/process1"/>
    <dgm:cxn modelId="{F1E9E0F3-EA95-4F6E-A2D3-F000B560068B}" type="presOf" srcId="{801111EC-7761-4006-9B8D-BDD3478D6A0C}" destId="{CFEBD105-9F67-4F60-B070-C671AE93A28A}" srcOrd="0" destOrd="0" presId="urn:microsoft.com/office/officeart/2005/8/layout/process1"/>
    <dgm:cxn modelId="{F463A19B-C4F7-4F9E-82C6-438046206F7B}" type="presParOf" srcId="{A491758C-84A6-4A4D-888E-93118B4129B4}" destId="{CFEBD105-9F67-4F60-B070-C671AE93A28A}" srcOrd="0" destOrd="0" presId="urn:microsoft.com/office/officeart/2005/8/layout/process1"/>
    <dgm:cxn modelId="{17633FEF-400B-4726-B7DF-48C797FE4462}" type="presParOf" srcId="{A491758C-84A6-4A4D-888E-93118B4129B4}" destId="{888540DF-FD49-4215-991C-C7B2A2E10D35}" srcOrd="1" destOrd="0" presId="urn:microsoft.com/office/officeart/2005/8/layout/process1"/>
    <dgm:cxn modelId="{79305624-222A-4FE2-B979-E7EA02688704}" type="presParOf" srcId="{888540DF-FD49-4215-991C-C7B2A2E10D35}" destId="{FCAC1A52-7A03-424B-8708-40DF70DCEBE1}" srcOrd="0" destOrd="0" presId="urn:microsoft.com/office/officeart/2005/8/layout/process1"/>
    <dgm:cxn modelId="{5B5A161A-2E35-499D-BEFD-FAC9C4DC4C53}" type="presParOf" srcId="{A491758C-84A6-4A4D-888E-93118B4129B4}" destId="{2C9E42A7-D692-4DEF-A008-68C3A4D1516E}" srcOrd="2" destOrd="0" presId="urn:microsoft.com/office/officeart/2005/8/layout/process1"/>
    <dgm:cxn modelId="{A289C2AD-D66C-45A8-908B-C9094AF273DE}" type="presParOf" srcId="{A491758C-84A6-4A4D-888E-93118B4129B4}" destId="{75576B2E-DB43-49F5-8A31-D5CBF5F78EEC}" srcOrd="3" destOrd="0" presId="urn:microsoft.com/office/officeart/2005/8/layout/process1"/>
    <dgm:cxn modelId="{C5EE76F5-2FA9-44CF-BCAF-84129025A7BB}" type="presParOf" srcId="{75576B2E-DB43-49F5-8A31-D5CBF5F78EEC}" destId="{1FFABC42-5BE3-4E33-A2BE-582BDAFB0BDF}" srcOrd="0" destOrd="0" presId="urn:microsoft.com/office/officeart/2005/8/layout/process1"/>
    <dgm:cxn modelId="{33F5FC8E-A993-4FAD-AC04-5B245E79A07E}" type="presParOf" srcId="{A491758C-84A6-4A4D-888E-93118B4129B4}" destId="{B28036AB-B71B-48DE-97C4-D287BC3BE7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800" dirty="0"/>
            <a:t>Step 1: define a set of function              </a:t>
          </a:r>
          <a:endParaRPr lang="zh-TW" altLang="en-US" sz="28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380F6D09-15D5-4E2B-BF8A-CECE4B7C4A20}">
      <dgm:prSet phldrT="[文字]" custT="1"/>
      <dgm:spPr/>
      <dgm:t>
        <a:bodyPr/>
        <a:lstStyle/>
        <a:p>
          <a:r>
            <a:rPr lang="en-US" altLang="zh-TW" sz="2800" dirty="0"/>
            <a:t>Step </a:t>
          </a:r>
          <a:r>
            <a:rPr lang="en-US" altLang="zh-TW" sz="2800"/>
            <a:t>2: goodness of function</a:t>
          </a:r>
          <a:endParaRPr lang="zh-TW" altLang="en-US" sz="2800" dirty="0"/>
        </a:p>
      </dgm:t>
    </dgm:pt>
    <dgm:pt modelId="{35DF94FE-4269-42A8-B274-51E32D4D5D54}" type="parTrans" cxnId="{7DBA789E-FBE8-47EE-B779-737798DB8CF2}">
      <dgm:prSet/>
      <dgm:spPr/>
      <dgm:t>
        <a:bodyPr/>
        <a:lstStyle/>
        <a:p>
          <a:endParaRPr lang="zh-TW" altLang="en-US" sz="2800"/>
        </a:p>
      </dgm:t>
    </dgm:pt>
    <dgm:pt modelId="{D60C5607-81DE-4CC8-91B3-C56E5666A49F}" type="sibTrans" cxnId="{7DBA789E-FBE8-47EE-B779-737798DB8CF2}">
      <dgm:prSet custT="1"/>
      <dgm:spPr/>
      <dgm:t>
        <a:bodyPr/>
        <a:lstStyle/>
        <a:p>
          <a:endParaRPr lang="zh-TW" altLang="en-US" sz="2800"/>
        </a:p>
      </dgm:t>
    </dgm:pt>
    <dgm:pt modelId="{680F7195-4FD3-481E-8A2B-5AD54C8280AB}">
      <dgm:prSet phldrT="[文字]" custT="1"/>
      <dgm:spPr/>
      <dgm:t>
        <a:bodyPr/>
        <a:lstStyle/>
        <a:p>
          <a:r>
            <a:rPr lang="en-US" altLang="zh-TW" sz="2800" dirty="0"/>
            <a:t>Step </a:t>
          </a:r>
          <a:r>
            <a:rPr lang="en-US" altLang="zh-TW" sz="2800"/>
            <a:t>3: pick the best function</a:t>
          </a:r>
          <a:endParaRPr lang="zh-TW" altLang="en-US" sz="2800" dirty="0"/>
        </a:p>
      </dgm:t>
    </dgm:pt>
    <dgm:pt modelId="{E0770B27-10B9-4E3F-A134-B86908A61FFE}" type="par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382B596D-4079-47F6-BAC4-80EDB1CFB95D}" type="sib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2C9E42A7-D692-4DEF-A008-68C3A4D1516E}" type="pres">
      <dgm:prSet presAssocID="{380F6D09-15D5-4E2B-BF8A-CECE4B7C4A20}" presName="node" presStyleLbl="node1" presStyleIdx="1" presStyleCnt="3">
        <dgm:presLayoutVars>
          <dgm:bulletEnabled val="1"/>
        </dgm:presLayoutVars>
      </dgm:prSet>
      <dgm:spPr/>
    </dgm:pt>
    <dgm:pt modelId="{75576B2E-DB43-49F5-8A31-D5CBF5F78EEC}" type="pres">
      <dgm:prSet presAssocID="{D60C5607-81DE-4CC8-91B3-C56E5666A49F}" presName="sibTrans" presStyleLbl="sibTrans2D1" presStyleIdx="1" presStyleCnt="2"/>
      <dgm:spPr/>
    </dgm:pt>
    <dgm:pt modelId="{1FFABC42-5BE3-4E33-A2BE-582BDAFB0BDF}" type="pres">
      <dgm:prSet presAssocID="{D60C5607-81DE-4CC8-91B3-C56E5666A49F}" presName="connectorText" presStyleLbl="sibTrans2D1" presStyleIdx="1" presStyleCnt="2"/>
      <dgm:spPr/>
    </dgm:pt>
    <dgm:pt modelId="{B28036AB-B71B-48DE-97C4-D287BC3BE7AC}" type="pres">
      <dgm:prSet presAssocID="{680F7195-4FD3-481E-8A2B-5AD54C8280AB}" presName="node" presStyleLbl="node1" presStyleIdx="2" presStyleCnt="3">
        <dgm:presLayoutVars>
          <dgm:bulletEnabled val="1"/>
        </dgm:presLayoutVars>
      </dgm:prSet>
      <dgm:spPr/>
    </dgm:pt>
  </dgm:ptLst>
  <dgm:cxnLst>
    <dgm:cxn modelId="{72AE8D01-5574-41B4-AD74-33D58AD8A4BB}" type="presOf" srcId="{380F6D09-15D5-4E2B-BF8A-CECE4B7C4A20}" destId="{2C9E42A7-D692-4DEF-A008-68C3A4D1516E}" srcOrd="0" destOrd="0" presId="urn:microsoft.com/office/officeart/2005/8/layout/process1"/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F09BB331-B5A8-452D-859B-65B75593C75C}" type="presOf" srcId="{E857221A-734F-4396-A642-04F985B7D590}" destId="{FCAC1A52-7A03-424B-8708-40DF70DCEBE1}" srcOrd="1" destOrd="0" presId="urn:microsoft.com/office/officeart/2005/8/layout/process1"/>
    <dgm:cxn modelId="{3796133B-9324-48E1-895B-CB33B607472F}" srcId="{7ABBEAF7-C373-4176-BC82-DCCB6D5E3E26}" destId="{680F7195-4FD3-481E-8A2B-5AD54C8280AB}" srcOrd="2" destOrd="0" parTransId="{E0770B27-10B9-4E3F-A134-B86908A61FFE}" sibTransId="{382B596D-4079-47F6-BAC4-80EDB1CFB95D}"/>
    <dgm:cxn modelId="{32BE8374-2E6B-4339-B947-DC3310759ED5}" type="presOf" srcId="{E857221A-734F-4396-A642-04F985B7D590}" destId="{888540DF-FD49-4215-991C-C7B2A2E10D35}" srcOrd="0" destOrd="0" presId="urn:microsoft.com/office/officeart/2005/8/layout/process1"/>
    <dgm:cxn modelId="{909CDF74-7926-490C-A60A-45B8E1A4E99C}" type="presOf" srcId="{7ABBEAF7-C373-4176-BC82-DCCB6D5E3E26}" destId="{A491758C-84A6-4A4D-888E-93118B4129B4}" srcOrd="0" destOrd="0" presId="urn:microsoft.com/office/officeart/2005/8/layout/process1"/>
    <dgm:cxn modelId="{7ADC7F8B-3E06-404D-B1E1-BCD13E4BDEBB}" type="presOf" srcId="{680F7195-4FD3-481E-8A2B-5AD54C8280AB}" destId="{B28036AB-B71B-48DE-97C4-D287BC3BE7AC}" srcOrd="0" destOrd="0" presId="urn:microsoft.com/office/officeart/2005/8/layout/process1"/>
    <dgm:cxn modelId="{7DBA789E-FBE8-47EE-B779-737798DB8CF2}" srcId="{7ABBEAF7-C373-4176-BC82-DCCB6D5E3E26}" destId="{380F6D09-15D5-4E2B-BF8A-CECE4B7C4A20}" srcOrd="1" destOrd="0" parTransId="{35DF94FE-4269-42A8-B274-51E32D4D5D54}" sibTransId="{D60C5607-81DE-4CC8-91B3-C56E5666A49F}"/>
    <dgm:cxn modelId="{65A011C6-85E8-485C-ACE9-02A8C18C95FA}" type="presOf" srcId="{D60C5607-81DE-4CC8-91B3-C56E5666A49F}" destId="{75576B2E-DB43-49F5-8A31-D5CBF5F78EEC}" srcOrd="0" destOrd="0" presId="urn:microsoft.com/office/officeart/2005/8/layout/process1"/>
    <dgm:cxn modelId="{C156D6D3-A081-4820-9DF5-A721D4B86655}" type="presOf" srcId="{D60C5607-81DE-4CC8-91B3-C56E5666A49F}" destId="{1FFABC42-5BE3-4E33-A2BE-582BDAFB0BDF}" srcOrd="1" destOrd="0" presId="urn:microsoft.com/office/officeart/2005/8/layout/process1"/>
    <dgm:cxn modelId="{F1E9E0F3-EA95-4F6E-A2D3-F000B560068B}" type="presOf" srcId="{801111EC-7761-4006-9B8D-BDD3478D6A0C}" destId="{CFEBD105-9F67-4F60-B070-C671AE93A28A}" srcOrd="0" destOrd="0" presId="urn:microsoft.com/office/officeart/2005/8/layout/process1"/>
    <dgm:cxn modelId="{F463A19B-C4F7-4F9E-82C6-438046206F7B}" type="presParOf" srcId="{A491758C-84A6-4A4D-888E-93118B4129B4}" destId="{CFEBD105-9F67-4F60-B070-C671AE93A28A}" srcOrd="0" destOrd="0" presId="urn:microsoft.com/office/officeart/2005/8/layout/process1"/>
    <dgm:cxn modelId="{17633FEF-400B-4726-B7DF-48C797FE4462}" type="presParOf" srcId="{A491758C-84A6-4A4D-888E-93118B4129B4}" destId="{888540DF-FD49-4215-991C-C7B2A2E10D35}" srcOrd="1" destOrd="0" presId="urn:microsoft.com/office/officeart/2005/8/layout/process1"/>
    <dgm:cxn modelId="{79305624-222A-4FE2-B979-E7EA02688704}" type="presParOf" srcId="{888540DF-FD49-4215-991C-C7B2A2E10D35}" destId="{FCAC1A52-7A03-424B-8708-40DF70DCEBE1}" srcOrd="0" destOrd="0" presId="urn:microsoft.com/office/officeart/2005/8/layout/process1"/>
    <dgm:cxn modelId="{5B5A161A-2E35-499D-BEFD-FAC9C4DC4C53}" type="presParOf" srcId="{A491758C-84A6-4A4D-888E-93118B4129B4}" destId="{2C9E42A7-D692-4DEF-A008-68C3A4D1516E}" srcOrd="2" destOrd="0" presId="urn:microsoft.com/office/officeart/2005/8/layout/process1"/>
    <dgm:cxn modelId="{A289C2AD-D66C-45A8-908B-C9094AF273DE}" type="presParOf" srcId="{A491758C-84A6-4A4D-888E-93118B4129B4}" destId="{75576B2E-DB43-49F5-8A31-D5CBF5F78EEC}" srcOrd="3" destOrd="0" presId="urn:microsoft.com/office/officeart/2005/8/layout/process1"/>
    <dgm:cxn modelId="{C5EE76F5-2FA9-44CF-BCAF-84129025A7BB}" type="presParOf" srcId="{75576B2E-DB43-49F5-8A31-D5CBF5F78EEC}" destId="{1FFABC42-5BE3-4E33-A2BE-582BDAFB0BDF}" srcOrd="0" destOrd="0" presId="urn:microsoft.com/office/officeart/2005/8/layout/process1"/>
    <dgm:cxn modelId="{33F5FC8E-A993-4FAD-AC04-5B245E79A07E}" type="presParOf" srcId="{A491758C-84A6-4A4D-888E-93118B4129B4}" destId="{B28036AB-B71B-48DE-97C4-D287BC3BE7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800" dirty="0"/>
            <a:t>Step 1: define a set of function              </a:t>
          </a:r>
          <a:endParaRPr lang="zh-TW" altLang="en-US" sz="28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380F6D09-15D5-4E2B-BF8A-CECE4B7C4A20}">
      <dgm:prSet phldrT="[文字]" custT="1"/>
      <dgm:spPr/>
      <dgm:t>
        <a:bodyPr/>
        <a:lstStyle/>
        <a:p>
          <a:r>
            <a:rPr lang="en-US" altLang="zh-TW" sz="2800" dirty="0"/>
            <a:t>Step </a:t>
          </a:r>
          <a:r>
            <a:rPr lang="en-US" altLang="zh-TW" sz="2800"/>
            <a:t>2: goodness of function</a:t>
          </a:r>
          <a:endParaRPr lang="zh-TW" altLang="en-US" sz="2800" dirty="0"/>
        </a:p>
      </dgm:t>
    </dgm:pt>
    <dgm:pt modelId="{35DF94FE-4269-42A8-B274-51E32D4D5D54}" type="parTrans" cxnId="{7DBA789E-FBE8-47EE-B779-737798DB8CF2}">
      <dgm:prSet/>
      <dgm:spPr/>
      <dgm:t>
        <a:bodyPr/>
        <a:lstStyle/>
        <a:p>
          <a:endParaRPr lang="zh-TW" altLang="en-US" sz="2800"/>
        </a:p>
      </dgm:t>
    </dgm:pt>
    <dgm:pt modelId="{D60C5607-81DE-4CC8-91B3-C56E5666A49F}" type="sibTrans" cxnId="{7DBA789E-FBE8-47EE-B779-737798DB8CF2}">
      <dgm:prSet custT="1"/>
      <dgm:spPr/>
      <dgm:t>
        <a:bodyPr/>
        <a:lstStyle/>
        <a:p>
          <a:endParaRPr lang="zh-TW" altLang="en-US" sz="2800"/>
        </a:p>
      </dgm:t>
    </dgm:pt>
    <dgm:pt modelId="{680F7195-4FD3-481E-8A2B-5AD54C8280AB}">
      <dgm:prSet phldrT="[文字]" custT="1"/>
      <dgm:spPr/>
      <dgm:t>
        <a:bodyPr/>
        <a:lstStyle/>
        <a:p>
          <a:r>
            <a:rPr lang="en-US" altLang="zh-TW" sz="2800" dirty="0"/>
            <a:t>Step </a:t>
          </a:r>
          <a:r>
            <a:rPr lang="en-US" altLang="zh-TW" sz="2800"/>
            <a:t>3: pick the best function</a:t>
          </a:r>
          <a:endParaRPr lang="zh-TW" altLang="en-US" sz="2800" dirty="0"/>
        </a:p>
      </dgm:t>
    </dgm:pt>
    <dgm:pt modelId="{E0770B27-10B9-4E3F-A134-B86908A61FFE}" type="par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382B596D-4079-47F6-BAC4-80EDB1CFB95D}" type="sibTrans" cxnId="{3796133B-9324-48E1-895B-CB33B607472F}">
      <dgm:prSet/>
      <dgm:spPr/>
      <dgm:t>
        <a:bodyPr/>
        <a:lstStyle/>
        <a:p>
          <a:endParaRPr lang="zh-TW" altLang="en-US" sz="2800"/>
        </a:p>
      </dgm:t>
    </dgm:pt>
    <dgm:pt modelId="{A491758C-84A6-4A4D-888E-93118B4129B4}" type="pres">
      <dgm:prSet presAssocID="{7ABBEAF7-C373-4176-BC82-DCCB6D5E3E26}" presName="Name0" presStyleCnt="0">
        <dgm:presLayoutVars>
          <dgm:dir/>
          <dgm:resizeHandles val="exact"/>
        </dgm:presLayoutVars>
      </dgm:prSet>
      <dgm:spPr/>
    </dgm:pt>
    <dgm:pt modelId="{CFEBD105-9F67-4F60-B070-C671AE93A28A}" type="pres">
      <dgm:prSet presAssocID="{801111EC-7761-4006-9B8D-BDD3478D6A0C}" presName="node" presStyleLbl="node1" presStyleIdx="0" presStyleCnt="3">
        <dgm:presLayoutVars>
          <dgm:bulletEnabled val="1"/>
        </dgm:presLayoutVars>
      </dgm:prSet>
      <dgm:spPr/>
    </dgm:pt>
    <dgm:pt modelId="{888540DF-FD49-4215-991C-C7B2A2E10D35}" type="pres">
      <dgm:prSet presAssocID="{E857221A-734F-4396-A642-04F985B7D590}" presName="sibTrans" presStyleLbl="sibTrans2D1" presStyleIdx="0" presStyleCnt="2"/>
      <dgm:spPr/>
    </dgm:pt>
    <dgm:pt modelId="{FCAC1A52-7A03-424B-8708-40DF70DCEBE1}" type="pres">
      <dgm:prSet presAssocID="{E857221A-734F-4396-A642-04F985B7D590}" presName="connectorText" presStyleLbl="sibTrans2D1" presStyleIdx="0" presStyleCnt="2"/>
      <dgm:spPr/>
    </dgm:pt>
    <dgm:pt modelId="{2C9E42A7-D692-4DEF-A008-68C3A4D1516E}" type="pres">
      <dgm:prSet presAssocID="{380F6D09-15D5-4E2B-BF8A-CECE4B7C4A20}" presName="node" presStyleLbl="node1" presStyleIdx="1" presStyleCnt="3">
        <dgm:presLayoutVars>
          <dgm:bulletEnabled val="1"/>
        </dgm:presLayoutVars>
      </dgm:prSet>
      <dgm:spPr/>
    </dgm:pt>
    <dgm:pt modelId="{75576B2E-DB43-49F5-8A31-D5CBF5F78EEC}" type="pres">
      <dgm:prSet presAssocID="{D60C5607-81DE-4CC8-91B3-C56E5666A49F}" presName="sibTrans" presStyleLbl="sibTrans2D1" presStyleIdx="1" presStyleCnt="2"/>
      <dgm:spPr/>
    </dgm:pt>
    <dgm:pt modelId="{1FFABC42-5BE3-4E33-A2BE-582BDAFB0BDF}" type="pres">
      <dgm:prSet presAssocID="{D60C5607-81DE-4CC8-91B3-C56E5666A49F}" presName="connectorText" presStyleLbl="sibTrans2D1" presStyleIdx="1" presStyleCnt="2"/>
      <dgm:spPr/>
    </dgm:pt>
    <dgm:pt modelId="{B28036AB-B71B-48DE-97C4-D287BC3BE7AC}" type="pres">
      <dgm:prSet presAssocID="{680F7195-4FD3-481E-8A2B-5AD54C8280AB}" presName="node" presStyleLbl="node1" presStyleIdx="2" presStyleCnt="3">
        <dgm:presLayoutVars>
          <dgm:bulletEnabled val="1"/>
        </dgm:presLayoutVars>
      </dgm:prSet>
      <dgm:spPr/>
    </dgm:pt>
  </dgm:ptLst>
  <dgm:cxnLst>
    <dgm:cxn modelId="{72AE8D01-5574-41B4-AD74-33D58AD8A4BB}" type="presOf" srcId="{380F6D09-15D5-4E2B-BF8A-CECE4B7C4A20}" destId="{2C9E42A7-D692-4DEF-A008-68C3A4D1516E}" srcOrd="0" destOrd="0" presId="urn:microsoft.com/office/officeart/2005/8/layout/process1"/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F09BB331-B5A8-452D-859B-65B75593C75C}" type="presOf" srcId="{E857221A-734F-4396-A642-04F985B7D590}" destId="{FCAC1A52-7A03-424B-8708-40DF70DCEBE1}" srcOrd="1" destOrd="0" presId="urn:microsoft.com/office/officeart/2005/8/layout/process1"/>
    <dgm:cxn modelId="{3796133B-9324-48E1-895B-CB33B607472F}" srcId="{7ABBEAF7-C373-4176-BC82-DCCB6D5E3E26}" destId="{680F7195-4FD3-481E-8A2B-5AD54C8280AB}" srcOrd="2" destOrd="0" parTransId="{E0770B27-10B9-4E3F-A134-B86908A61FFE}" sibTransId="{382B596D-4079-47F6-BAC4-80EDB1CFB95D}"/>
    <dgm:cxn modelId="{32BE8374-2E6B-4339-B947-DC3310759ED5}" type="presOf" srcId="{E857221A-734F-4396-A642-04F985B7D590}" destId="{888540DF-FD49-4215-991C-C7B2A2E10D35}" srcOrd="0" destOrd="0" presId="urn:microsoft.com/office/officeart/2005/8/layout/process1"/>
    <dgm:cxn modelId="{909CDF74-7926-490C-A60A-45B8E1A4E99C}" type="presOf" srcId="{7ABBEAF7-C373-4176-BC82-DCCB6D5E3E26}" destId="{A491758C-84A6-4A4D-888E-93118B4129B4}" srcOrd="0" destOrd="0" presId="urn:microsoft.com/office/officeart/2005/8/layout/process1"/>
    <dgm:cxn modelId="{7ADC7F8B-3E06-404D-B1E1-BCD13E4BDEBB}" type="presOf" srcId="{680F7195-4FD3-481E-8A2B-5AD54C8280AB}" destId="{B28036AB-B71B-48DE-97C4-D287BC3BE7AC}" srcOrd="0" destOrd="0" presId="urn:microsoft.com/office/officeart/2005/8/layout/process1"/>
    <dgm:cxn modelId="{7DBA789E-FBE8-47EE-B779-737798DB8CF2}" srcId="{7ABBEAF7-C373-4176-BC82-DCCB6D5E3E26}" destId="{380F6D09-15D5-4E2B-BF8A-CECE4B7C4A20}" srcOrd="1" destOrd="0" parTransId="{35DF94FE-4269-42A8-B274-51E32D4D5D54}" sibTransId="{D60C5607-81DE-4CC8-91B3-C56E5666A49F}"/>
    <dgm:cxn modelId="{65A011C6-85E8-485C-ACE9-02A8C18C95FA}" type="presOf" srcId="{D60C5607-81DE-4CC8-91B3-C56E5666A49F}" destId="{75576B2E-DB43-49F5-8A31-D5CBF5F78EEC}" srcOrd="0" destOrd="0" presId="urn:microsoft.com/office/officeart/2005/8/layout/process1"/>
    <dgm:cxn modelId="{C156D6D3-A081-4820-9DF5-A721D4B86655}" type="presOf" srcId="{D60C5607-81DE-4CC8-91B3-C56E5666A49F}" destId="{1FFABC42-5BE3-4E33-A2BE-582BDAFB0BDF}" srcOrd="1" destOrd="0" presId="urn:microsoft.com/office/officeart/2005/8/layout/process1"/>
    <dgm:cxn modelId="{F1E9E0F3-EA95-4F6E-A2D3-F000B560068B}" type="presOf" srcId="{801111EC-7761-4006-9B8D-BDD3478D6A0C}" destId="{CFEBD105-9F67-4F60-B070-C671AE93A28A}" srcOrd="0" destOrd="0" presId="urn:microsoft.com/office/officeart/2005/8/layout/process1"/>
    <dgm:cxn modelId="{F463A19B-C4F7-4F9E-82C6-438046206F7B}" type="presParOf" srcId="{A491758C-84A6-4A4D-888E-93118B4129B4}" destId="{CFEBD105-9F67-4F60-B070-C671AE93A28A}" srcOrd="0" destOrd="0" presId="urn:microsoft.com/office/officeart/2005/8/layout/process1"/>
    <dgm:cxn modelId="{17633FEF-400B-4726-B7DF-48C797FE4462}" type="presParOf" srcId="{A491758C-84A6-4A4D-888E-93118B4129B4}" destId="{888540DF-FD49-4215-991C-C7B2A2E10D35}" srcOrd="1" destOrd="0" presId="urn:microsoft.com/office/officeart/2005/8/layout/process1"/>
    <dgm:cxn modelId="{79305624-222A-4FE2-B979-E7EA02688704}" type="presParOf" srcId="{888540DF-FD49-4215-991C-C7B2A2E10D35}" destId="{FCAC1A52-7A03-424B-8708-40DF70DCEBE1}" srcOrd="0" destOrd="0" presId="urn:microsoft.com/office/officeart/2005/8/layout/process1"/>
    <dgm:cxn modelId="{5B5A161A-2E35-499D-BEFD-FAC9C4DC4C53}" type="presParOf" srcId="{A491758C-84A6-4A4D-888E-93118B4129B4}" destId="{2C9E42A7-D692-4DEF-A008-68C3A4D1516E}" srcOrd="2" destOrd="0" presId="urn:microsoft.com/office/officeart/2005/8/layout/process1"/>
    <dgm:cxn modelId="{A289C2AD-D66C-45A8-908B-C9094AF273DE}" type="presParOf" srcId="{A491758C-84A6-4A4D-888E-93118B4129B4}" destId="{75576B2E-DB43-49F5-8A31-D5CBF5F78EEC}" srcOrd="3" destOrd="0" presId="urn:microsoft.com/office/officeart/2005/8/layout/process1"/>
    <dgm:cxn modelId="{C5EE76F5-2FA9-44CF-BCAF-84129025A7BB}" type="presParOf" srcId="{75576B2E-DB43-49F5-8A31-D5CBF5F78EEC}" destId="{1FFABC42-5BE3-4E33-A2BE-582BDAFB0BDF}" srcOrd="0" destOrd="0" presId="urn:microsoft.com/office/officeart/2005/8/layout/process1"/>
    <dgm:cxn modelId="{33F5FC8E-A993-4FAD-AC04-5B245E79A07E}" type="presParOf" srcId="{A491758C-84A6-4A4D-888E-93118B4129B4}" destId="{B28036AB-B71B-48DE-97C4-D287BC3BE7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850CB99-6A6F-44F5-9B27-AC99AA055EC5}">
          <dgm:prSet phldrT="[文字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Choice>
      <mc:Fallback xmlns="">
        <dgm:pt modelId="{B850CB99-6A6F-44F5-9B27-AC99AA055EC5}">
          <dgm:prSet phldrT="[文字]" custT="1"/>
          <dgm:spPr/>
          <dgm:t>
            <a:bodyPr/>
            <a:lstStyle/>
            <a:p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Fallback>
    </mc:AlternateConten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</m:d>
                </m:oMath>
              </a14:m>
              <a:endParaRPr lang="zh-TW" altLang="en-US" sz="2800" dirty="0"/>
            </a:p>
          </dgm:t>
        </dgm:pt>
      </mc:Choice>
      <mc:Fallback xmlns="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𝑄^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𝑠,𝑎)</a:t>
              </a:r>
              <a:endParaRPr lang="zh-TW" altLang="en-US" sz="2800" dirty="0"/>
            </a:p>
          </dgm:t>
        </dgm:pt>
      </mc:Fallback>
    </mc:AlternateConten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Find a new actor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</m:e>
                    <m: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“better” than </a:t>
              </a:r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endParaRPr lang="zh-TW" altLang="en-US" sz="2800" dirty="0"/>
            </a:p>
          </dgm:t>
        </dgm:pt>
      </mc:Choice>
      <mc:Fallback xmlns="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Find a new actor 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^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′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“better” than 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endParaRPr lang="zh-TW" altLang="en-US" sz="2800" dirty="0"/>
            </a:p>
          </dgm:t>
        </dgm:pt>
      </mc:Fallback>
    </mc:AlternateConten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</dgm:pt>
    <dgm:pt modelId="{B27378E5-FA52-4347-BFC1-B0A2BB843CC5}" type="pres">
      <dgm:prSet presAssocID="{EFE6DEA6-55AC-44CC-AD66-5BC2ED683D69}" presName="sibTransFirstNode" presStyleLbl="bgShp" presStyleIdx="0" presStyleCnt="1"/>
      <dgm:spPr/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850CB99-6A6F-44F5-9B27-AC99AA055EC5}">
      <dgm:prSet phldrT="[文字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74493D6B-09C5-4704-A3DC-947A3B53CEDF}">
      <dgm:prSet phldrT="[文字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5E117D47-A069-4543-8EBF-3DBA35D4D9E2}">
      <dgm:prSet phldrT="[文字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</dgm:pt>
    <dgm:pt modelId="{B27378E5-FA52-4347-BFC1-B0A2BB843CC5}" type="pres">
      <dgm:prSet presAssocID="{EFE6DEA6-55AC-44CC-AD66-5BC2ED683D69}" presName="sibTransFirstNode" presStyleLbl="bgShp" presStyleIdx="0" presStyleCnt="1"/>
      <dgm:spPr/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850CB99-6A6F-44F5-9B27-AC99AA055EC5}">
          <dgm:prSet phldrT="[文字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Choice>
      <mc:Fallback xmlns="">
        <dgm:pt modelId="{B850CB99-6A6F-44F5-9B27-AC99AA055EC5}">
          <dgm:prSet phldrT="[文字]" custT="1"/>
          <dgm:spPr/>
          <dgm:t>
            <a:bodyPr/>
            <a:lstStyle/>
            <a:p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interacts with the environment</a:t>
              </a:r>
              <a:endParaRPr lang="zh-TW" altLang="en-US" sz="2800" dirty="0"/>
            </a:p>
          </dgm:t>
        </dgm:pt>
      </mc:Fallback>
    </mc:AlternateConten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</m:d>
                  <m:r>
                    <a:rPr lang="en-US" altLang="zh-TW" sz="2800" b="0" i="1" smtClean="0">
                      <a:latin typeface="Cambria Math" panose="02040503050406030204" pitchFamily="18" charset="0"/>
                    </a:rPr>
                    <m:t>, </m:t>
                  </m:r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𝑉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e>
                  </m:d>
                </m:oMath>
              </a14:m>
              <a:endParaRPr lang="zh-TW" altLang="en-US" sz="2800" dirty="0"/>
            </a:p>
          </dgm:t>
        </dgm:pt>
      </mc:Choice>
      <mc:Fallback xmlns="">
        <dgm:pt modelId="{74493D6B-09C5-4704-A3DC-947A3B53CEDF}">
          <dgm:prSet phldrT="[文字]" custT="1"/>
          <dgm:spPr/>
          <dgm:t>
            <a:bodyPr/>
            <a:lstStyle/>
            <a:p>
              <a:r>
                <a:rPr lang="en-US" altLang="zh-TW" sz="2800" dirty="0"/>
                <a:t>Learning 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𝑄^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𝑠,𝑎), </a:t>
              </a:r>
              <a:r>
                <a:rPr lang="en-US" altLang="zh-TW" sz="2800" i="0">
                  <a:latin typeface="Cambria Math" panose="02040503050406030204" pitchFamily="18" charset="0"/>
                </a:rPr>
                <a:t>𝑉^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𝑠)</a:t>
              </a:r>
              <a:endParaRPr lang="zh-TW" altLang="en-US" sz="2800" dirty="0"/>
            </a:p>
          </dgm:t>
        </dgm:pt>
      </mc:Fallback>
    </mc:AlternateConten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Update actor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from </a:t>
              </a:r>
              <a14:m>
                <m:oMath xmlns:m="http://schemas.openxmlformats.org/officeDocument/2006/math"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  <m:r>
                    <a:rPr lang="zh-TW" altLang="en-US" sz="2800" i="1" dirty="0" smtClean="0">
                      <a:latin typeface="Cambria Math" panose="02040503050406030204" pitchFamily="18" charset="0"/>
                    </a:rPr>
                    <m:t>→</m:t>
                  </m:r>
                  <m:r>
                    <a:rPr lang="zh-TW" altLang="en-US" sz="2800" i="1" smtClean="0">
                      <a:latin typeface="Cambria Math" panose="02040503050406030204" pitchFamily="18" charset="0"/>
                    </a:rPr>
                    <m:t>𝜋</m:t>
                  </m:r>
                  <m:r>
                    <a:rPr lang="en-US" altLang="zh-TW" sz="2800" i="1" smtClean="0">
                      <a:latin typeface="Cambria Math" panose="02040503050406030204" pitchFamily="18" charset="0"/>
                    </a:rPr>
                    <m:t>’</m:t>
                  </m:r>
                </m:oMath>
              </a14:m>
              <a:r>
                <a:rPr lang="zh-TW" altLang="en-US" sz="2800" dirty="0"/>
                <a:t> </a:t>
              </a:r>
              <a:r>
                <a:rPr lang="en-US" altLang="zh-TW" sz="2800" dirty="0"/>
                <a:t>based on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</m:d>
                  <m:r>
                    <a:rPr lang="en-US" altLang="zh-TW" sz="2800" b="0" i="1" smtClean="0">
                      <a:latin typeface="Cambria Math" panose="02040503050406030204" pitchFamily="18" charset="0"/>
                    </a:rPr>
                    <m:t>, </m:t>
                  </m:r>
                  <m:sSup>
                    <m:sSupPr>
                      <m:ctrlPr>
                        <a:rPr lang="en-US" altLang="zh-TW" sz="28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𝑉</m:t>
                      </m:r>
                    </m:e>
                    <m:sup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</m:sup>
                  </m:sSup>
                  <m:d>
                    <m:dPr>
                      <m:ctrlPr>
                        <a:rPr lang="en-US" altLang="zh-TW" sz="280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e>
                  </m:d>
                </m:oMath>
              </a14:m>
              <a:endParaRPr lang="zh-TW" altLang="en-US" sz="2800" dirty="0"/>
            </a:p>
          </dgm:t>
        </dgm:pt>
      </mc:Choice>
      <mc:Fallback xmlns="">
        <dgm:pt modelId="{5E117D47-A069-4543-8EBF-3DBA35D4D9E2}">
          <dgm:prSet phldrT="[文字]" custT="1"/>
          <dgm:spPr/>
          <dgm:t>
            <a:bodyPr/>
            <a:lstStyle/>
            <a:p>
              <a:r>
                <a:rPr lang="en-US" altLang="zh-TW" sz="2800" dirty="0"/>
                <a:t>Update actor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from 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zh-TW" altLang="en-US" sz="2800" i="0" dirty="0">
                  <a:latin typeface="Cambria Math" panose="02040503050406030204" pitchFamily="18" charset="0"/>
                </a:rPr>
                <a:t>→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’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based on 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𝑄^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𝑠,𝑎), </a:t>
              </a:r>
              <a:r>
                <a:rPr lang="en-US" altLang="zh-TW" sz="2800" i="0">
                  <a:latin typeface="Cambria Math" panose="02040503050406030204" pitchFamily="18" charset="0"/>
                </a:rPr>
                <a:t>𝑉^</a:t>
              </a:r>
              <a:r>
                <a:rPr lang="zh-TW" altLang="en-US" sz="2800" i="0">
                  <a:latin typeface="Cambria Math" panose="02040503050406030204" pitchFamily="18" charset="0"/>
                </a:rPr>
                <a:t>𝜋</a:t>
              </a:r>
              <a:r>
                <a:rPr lang="en-US" altLang="zh-TW" sz="2800" i="0">
                  <a:latin typeface="Cambria Math" panose="02040503050406030204" pitchFamily="18" charset="0"/>
                </a:rPr>
                <a:t> (</a:t>
              </a:r>
              <a:r>
                <a:rPr lang="en-US" altLang="zh-TW" sz="2800" b="0" i="0">
                  <a:latin typeface="Cambria Math" panose="02040503050406030204" pitchFamily="18" charset="0"/>
                </a:rPr>
                <a:t>𝑠)</a:t>
              </a:r>
              <a:endParaRPr lang="zh-TW" altLang="en-US" sz="2800" dirty="0"/>
            </a:p>
          </dgm:t>
        </dgm:pt>
      </mc:Fallback>
    </mc:AlternateConten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</dgm:pt>
    <dgm:pt modelId="{B27378E5-FA52-4347-BFC1-B0A2BB843CC5}" type="pres">
      <dgm:prSet presAssocID="{EFE6DEA6-55AC-44CC-AD66-5BC2ED683D69}" presName="sibTransFirstNode" presStyleLbl="bgShp" presStyleIdx="0" presStyleCnt="1"/>
      <dgm:spPr/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9272C7-D2BC-40E9-BDC4-04910F850CAF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850CB99-6A6F-44F5-9B27-AC99AA055EC5}">
      <dgm:prSet phldrT="[文字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49DFCF3D-6631-451E-9548-B26F137A272D}" type="par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EFE6DEA6-55AC-44CC-AD66-5BC2ED683D69}" type="sibTrans" cxnId="{3E34027F-1E3A-46DF-9D09-5A06C0816777}">
      <dgm:prSet/>
      <dgm:spPr/>
      <dgm:t>
        <a:bodyPr/>
        <a:lstStyle/>
        <a:p>
          <a:endParaRPr lang="zh-TW" altLang="en-US"/>
        </a:p>
      </dgm:t>
    </dgm:pt>
    <dgm:pt modelId="{74493D6B-09C5-4704-A3DC-947A3B53CEDF}">
      <dgm:prSet phldrT="[文字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1FC7156D-D49A-4C7C-A0C2-1F878E1441CA}" type="par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DC392417-94AE-4A5E-A8D3-9CD26D20BC70}" type="sibTrans" cxnId="{72F9C6FF-22EA-47FE-8D5B-43AD0E8BC1F0}">
      <dgm:prSet/>
      <dgm:spPr/>
      <dgm:t>
        <a:bodyPr/>
        <a:lstStyle/>
        <a:p>
          <a:endParaRPr lang="zh-TW" altLang="en-US"/>
        </a:p>
      </dgm:t>
    </dgm:pt>
    <dgm:pt modelId="{5E117D47-A069-4543-8EBF-3DBA35D4D9E2}">
      <dgm:prSet phldrT="[文字]" custT="1"/>
      <dgm:spPr>
        <a:blipFill>
          <a:blip xmlns:r="http://schemas.openxmlformats.org/officeDocument/2006/relationships" r:embed="rId3"/>
          <a:stretch>
            <a:fillRect l="-396" r="-3168"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1E53411C-CDEF-463A-9DDB-7B67BCE750CF}" type="par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CA181D17-C616-40B6-AB78-81432CB9D1D6}" type="sibTrans" cxnId="{6A72A109-C928-48DA-9D8D-25DEA699AA2E}">
      <dgm:prSet/>
      <dgm:spPr/>
      <dgm:t>
        <a:bodyPr/>
        <a:lstStyle/>
        <a:p>
          <a:endParaRPr lang="zh-TW" altLang="en-US"/>
        </a:p>
      </dgm:t>
    </dgm:pt>
    <dgm:pt modelId="{4B35AF7D-4F08-4CEA-AFC9-D1739EAAD44B}" type="pres">
      <dgm:prSet presAssocID="{639272C7-D2BC-40E9-BDC4-04910F850CAF}" presName="Name0" presStyleCnt="0">
        <dgm:presLayoutVars>
          <dgm:dir/>
          <dgm:resizeHandles val="exact"/>
        </dgm:presLayoutVars>
      </dgm:prSet>
      <dgm:spPr/>
    </dgm:pt>
    <dgm:pt modelId="{781B98C5-3CBD-4817-A8CB-1A248F5DDCA8}" type="pres">
      <dgm:prSet presAssocID="{639272C7-D2BC-40E9-BDC4-04910F850CAF}" presName="cycle" presStyleCnt="0"/>
      <dgm:spPr/>
    </dgm:pt>
    <dgm:pt modelId="{EF3F71E5-EF69-4635-8AFD-B2675F923788}" type="pres">
      <dgm:prSet presAssocID="{B850CB99-6A6F-44F5-9B27-AC99AA055EC5}" presName="nodeFirstNode" presStyleLbl="node1" presStyleIdx="0" presStyleCnt="3">
        <dgm:presLayoutVars>
          <dgm:bulletEnabled val="1"/>
        </dgm:presLayoutVars>
      </dgm:prSet>
      <dgm:spPr/>
    </dgm:pt>
    <dgm:pt modelId="{B27378E5-FA52-4347-BFC1-B0A2BB843CC5}" type="pres">
      <dgm:prSet presAssocID="{EFE6DEA6-55AC-44CC-AD66-5BC2ED683D69}" presName="sibTransFirstNode" presStyleLbl="bgShp" presStyleIdx="0" presStyleCnt="1"/>
      <dgm:spPr/>
    </dgm:pt>
    <dgm:pt modelId="{E37FF648-F033-4003-89AB-3F57D2EE1847}" type="pres">
      <dgm:prSet presAssocID="{74493D6B-09C5-4704-A3DC-947A3B53CEDF}" presName="nodeFollowingNodes" presStyleLbl="node1" presStyleIdx="1" presStyleCnt="3">
        <dgm:presLayoutVars>
          <dgm:bulletEnabled val="1"/>
        </dgm:presLayoutVars>
      </dgm:prSet>
      <dgm:spPr/>
    </dgm:pt>
    <dgm:pt modelId="{87975B9C-4FBF-49A6-B4AC-A7DC7B23F274}" type="pres">
      <dgm:prSet presAssocID="{5E117D47-A069-4543-8EBF-3DBA35D4D9E2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6A72A109-C928-48DA-9D8D-25DEA699AA2E}" srcId="{639272C7-D2BC-40E9-BDC4-04910F850CAF}" destId="{5E117D47-A069-4543-8EBF-3DBA35D4D9E2}" srcOrd="2" destOrd="0" parTransId="{1E53411C-CDEF-463A-9DDB-7B67BCE750CF}" sibTransId="{CA181D17-C616-40B6-AB78-81432CB9D1D6}"/>
    <dgm:cxn modelId="{4F8B7430-BC74-4C4B-85FA-B8040AD6CC68}" type="presOf" srcId="{74493D6B-09C5-4704-A3DC-947A3B53CEDF}" destId="{E37FF648-F033-4003-89AB-3F57D2EE1847}" srcOrd="0" destOrd="0" presId="urn:microsoft.com/office/officeart/2005/8/layout/cycle3"/>
    <dgm:cxn modelId="{7BE03B48-3961-4894-90BF-2628AEFA61D9}" type="presOf" srcId="{639272C7-D2BC-40E9-BDC4-04910F850CAF}" destId="{4B35AF7D-4F08-4CEA-AFC9-D1739EAAD44B}" srcOrd="0" destOrd="0" presId="urn:microsoft.com/office/officeart/2005/8/layout/cycle3"/>
    <dgm:cxn modelId="{3E34027F-1E3A-46DF-9D09-5A06C0816777}" srcId="{639272C7-D2BC-40E9-BDC4-04910F850CAF}" destId="{B850CB99-6A6F-44F5-9B27-AC99AA055EC5}" srcOrd="0" destOrd="0" parTransId="{49DFCF3D-6631-451E-9548-B26F137A272D}" sibTransId="{EFE6DEA6-55AC-44CC-AD66-5BC2ED683D69}"/>
    <dgm:cxn modelId="{00D84D90-E55F-4037-B217-1AC8F31140EA}" type="presOf" srcId="{B850CB99-6A6F-44F5-9B27-AC99AA055EC5}" destId="{EF3F71E5-EF69-4635-8AFD-B2675F923788}" srcOrd="0" destOrd="0" presId="urn:microsoft.com/office/officeart/2005/8/layout/cycle3"/>
    <dgm:cxn modelId="{EFC3CAB3-761B-4DFF-9B70-3010989C4CBE}" type="presOf" srcId="{5E117D47-A069-4543-8EBF-3DBA35D4D9E2}" destId="{87975B9C-4FBF-49A6-B4AC-A7DC7B23F274}" srcOrd="0" destOrd="0" presId="urn:microsoft.com/office/officeart/2005/8/layout/cycle3"/>
    <dgm:cxn modelId="{EE062BDF-B79C-4E09-A391-3661AEC8AA6A}" type="presOf" srcId="{EFE6DEA6-55AC-44CC-AD66-5BC2ED683D69}" destId="{B27378E5-FA52-4347-BFC1-B0A2BB843CC5}" srcOrd="0" destOrd="0" presId="urn:microsoft.com/office/officeart/2005/8/layout/cycle3"/>
    <dgm:cxn modelId="{72F9C6FF-22EA-47FE-8D5B-43AD0E8BC1F0}" srcId="{639272C7-D2BC-40E9-BDC4-04910F850CAF}" destId="{74493D6B-09C5-4704-A3DC-947A3B53CEDF}" srcOrd="1" destOrd="0" parTransId="{1FC7156D-D49A-4C7C-A0C2-1F878E1441CA}" sibTransId="{DC392417-94AE-4A5E-A8D3-9CD26D20BC70}"/>
    <dgm:cxn modelId="{AFE9FC4B-AED0-40FF-A5D0-1054DE95D901}" type="presParOf" srcId="{4B35AF7D-4F08-4CEA-AFC9-D1739EAAD44B}" destId="{781B98C5-3CBD-4817-A8CB-1A248F5DDCA8}" srcOrd="0" destOrd="0" presId="urn:microsoft.com/office/officeart/2005/8/layout/cycle3"/>
    <dgm:cxn modelId="{71A792AB-FE01-4043-AB3F-9D4D3360EA8C}" type="presParOf" srcId="{781B98C5-3CBD-4817-A8CB-1A248F5DDCA8}" destId="{EF3F71E5-EF69-4635-8AFD-B2675F923788}" srcOrd="0" destOrd="0" presId="urn:microsoft.com/office/officeart/2005/8/layout/cycle3"/>
    <dgm:cxn modelId="{725559F6-1CBA-48EE-94FC-B2E567A1D502}" type="presParOf" srcId="{781B98C5-3CBD-4817-A8CB-1A248F5DDCA8}" destId="{B27378E5-FA52-4347-BFC1-B0A2BB843CC5}" srcOrd="1" destOrd="0" presId="urn:microsoft.com/office/officeart/2005/8/layout/cycle3"/>
    <dgm:cxn modelId="{0808C63A-4E1F-4E9B-9472-825BD8FC2F5E}" type="presParOf" srcId="{781B98C5-3CBD-4817-A8CB-1A248F5DDCA8}" destId="{E37FF648-F033-4003-89AB-3F57D2EE1847}" srcOrd="2" destOrd="0" presId="urn:microsoft.com/office/officeart/2005/8/layout/cycle3"/>
    <dgm:cxn modelId="{D97405A1-3302-4138-9510-EF1D279BDD15}" type="presParOf" srcId="{781B98C5-3CBD-4817-A8CB-1A248F5DDCA8}" destId="{87975B9C-4FBF-49A6-B4AC-A7DC7B23F27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437590"/>
          <a:ext cx="2071799" cy="147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1: define a set of function              </a:t>
          </a:r>
          <a:endParaRPr lang="zh-TW" altLang="en-US" sz="2800" kern="1200" dirty="0"/>
        </a:p>
      </dsp:txBody>
      <dsp:txXfrm>
        <a:off x="50166" y="1480825"/>
        <a:ext cx="1985329" cy="1389686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2C9E42A7-D692-4DEF-A008-68C3A4D1516E}">
      <dsp:nvSpPr>
        <dsp:cNvPr id="0" name=""/>
        <dsp:cNvSpPr/>
      </dsp:nvSpPr>
      <dsp:spPr>
        <a:xfrm>
          <a:off x="2907450" y="1437590"/>
          <a:ext cx="2071799" cy="147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</a:t>
          </a:r>
          <a:r>
            <a:rPr lang="en-US" altLang="zh-TW" sz="2800" kern="1200"/>
            <a:t>2: goodness of function</a:t>
          </a:r>
          <a:endParaRPr lang="zh-TW" altLang="en-US" sz="2800" kern="1200" dirty="0"/>
        </a:p>
      </dsp:txBody>
      <dsp:txXfrm>
        <a:off x="2950685" y="1480825"/>
        <a:ext cx="1985329" cy="1389686"/>
      </dsp:txXfrm>
    </dsp:sp>
    <dsp:sp modelId="{75576B2E-DB43-49F5-8A31-D5CBF5F78EEC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5186429" y="2021526"/>
        <a:ext cx="307455" cy="308284"/>
      </dsp:txXfrm>
    </dsp:sp>
    <dsp:sp modelId="{B28036AB-B71B-48DE-97C4-D287BC3BE7AC}">
      <dsp:nvSpPr>
        <dsp:cNvPr id="0" name=""/>
        <dsp:cNvSpPr/>
      </dsp:nvSpPr>
      <dsp:spPr>
        <a:xfrm>
          <a:off x="5807969" y="1437590"/>
          <a:ext cx="2071799" cy="147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</a:t>
          </a:r>
          <a:r>
            <a:rPr lang="en-US" altLang="zh-TW" sz="2800" kern="1200"/>
            <a:t>3: pick the best function</a:t>
          </a:r>
          <a:endParaRPr lang="zh-TW" altLang="en-US" sz="2800" kern="1200" dirty="0"/>
        </a:p>
      </dsp:txBody>
      <dsp:txXfrm>
        <a:off x="5851204" y="1480825"/>
        <a:ext cx="1985329" cy="1389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437590"/>
          <a:ext cx="2071799" cy="147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1: define a set of function              </a:t>
          </a:r>
          <a:endParaRPr lang="zh-TW" altLang="en-US" sz="2800" kern="1200" dirty="0"/>
        </a:p>
      </dsp:txBody>
      <dsp:txXfrm>
        <a:off x="50166" y="1480825"/>
        <a:ext cx="1985329" cy="1389686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2C9E42A7-D692-4DEF-A008-68C3A4D1516E}">
      <dsp:nvSpPr>
        <dsp:cNvPr id="0" name=""/>
        <dsp:cNvSpPr/>
      </dsp:nvSpPr>
      <dsp:spPr>
        <a:xfrm>
          <a:off x="2907450" y="1437590"/>
          <a:ext cx="2071799" cy="147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</a:t>
          </a:r>
          <a:r>
            <a:rPr lang="en-US" altLang="zh-TW" sz="2800" kern="1200"/>
            <a:t>2: goodness of function</a:t>
          </a:r>
          <a:endParaRPr lang="zh-TW" altLang="en-US" sz="2800" kern="1200" dirty="0"/>
        </a:p>
      </dsp:txBody>
      <dsp:txXfrm>
        <a:off x="2950685" y="1480825"/>
        <a:ext cx="1985329" cy="1389686"/>
      </dsp:txXfrm>
    </dsp:sp>
    <dsp:sp modelId="{75576B2E-DB43-49F5-8A31-D5CBF5F78EEC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5186429" y="2021526"/>
        <a:ext cx="307455" cy="308284"/>
      </dsp:txXfrm>
    </dsp:sp>
    <dsp:sp modelId="{B28036AB-B71B-48DE-97C4-D287BC3BE7AC}">
      <dsp:nvSpPr>
        <dsp:cNvPr id="0" name=""/>
        <dsp:cNvSpPr/>
      </dsp:nvSpPr>
      <dsp:spPr>
        <a:xfrm>
          <a:off x="5807969" y="1437590"/>
          <a:ext cx="2071799" cy="147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</a:t>
          </a:r>
          <a:r>
            <a:rPr lang="en-US" altLang="zh-TW" sz="2800" kern="1200"/>
            <a:t>3: pick the best function</a:t>
          </a:r>
          <a:endParaRPr lang="zh-TW" altLang="en-US" sz="2800" kern="1200" dirty="0"/>
        </a:p>
      </dsp:txBody>
      <dsp:txXfrm>
        <a:off x="5851204" y="1480825"/>
        <a:ext cx="1985329" cy="1389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D105-9F67-4F60-B070-C671AE93A28A}">
      <dsp:nvSpPr>
        <dsp:cNvPr id="0" name=""/>
        <dsp:cNvSpPr/>
      </dsp:nvSpPr>
      <dsp:spPr>
        <a:xfrm>
          <a:off x="6931" y="1437590"/>
          <a:ext cx="2071799" cy="147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1: define a set of function              </a:t>
          </a:r>
          <a:endParaRPr lang="zh-TW" altLang="en-US" sz="2800" kern="1200" dirty="0"/>
        </a:p>
      </dsp:txBody>
      <dsp:txXfrm>
        <a:off x="50166" y="1480825"/>
        <a:ext cx="1985329" cy="1389686"/>
      </dsp:txXfrm>
    </dsp:sp>
    <dsp:sp modelId="{888540DF-FD49-4215-991C-C7B2A2E10D35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2285910" y="2021526"/>
        <a:ext cx="307455" cy="308284"/>
      </dsp:txXfrm>
    </dsp:sp>
    <dsp:sp modelId="{2C9E42A7-D692-4DEF-A008-68C3A4D1516E}">
      <dsp:nvSpPr>
        <dsp:cNvPr id="0" name=""/>
        <dsp:cNvSpPr/>
      </dsp:nvSpPr>
      <dsp:spPr>
        <a:xfrm>
          <a:off x="2907450" y="1437590"/>
          <a:ext cx="2071799" cy="147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</a:t>
          </a:r>
          <a:r>
            <a:rPr lang="en-US" altLang="zh-TW" sz="2800" kern="1200"/>
            <a:t>2: goodness of function</a:t>
          </a:r>
          <a:endParaRPr lang="zh-TW" altLang="en-US" sz="2800" kern="1200" dirty="0"/>
        </a:p>
      </dsp:txBody>
      <dsp:txXfrm>
        <a:off x="2950685" y="1480825"/>
        <a:ext cx="1985329" cy="1389686"/>
      </dsp:txXfrm>
    </dsp:sp>
    <dsp:sp modelId="{75576B2E-DB43-49F5-8A31-D5CBF5F78EEC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5186429" y="2021526"/>
        <a:ext cx="307455" cy="308284"/>
      </dsp:txXfrm>
    </dsp:sp>
    <dsp:sp modelId="{B28036AB-B71B-48DE-97C4-D287BC3BE7AC}">
      <dsp:nvSpPr>
        <dsp:cNvPr id="0" name=""/>
        <dsp:cNvSpPr/>
      </dsp:nvSpPr>
      <dsp:spPr>
        <a:xfrm>
          <a:off x="5807969" y="1437590"/>
          <a:ext cx="2071799" cy="147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</a:t>
          </a:r>
          <a:r>
            <a:rPr lang="en-US" altLang="zh-TW" sz="2800" kern="1200"/>
            <a:t>3: pick the best function</a:t>
          </a:r>
          <a:endParaRPr lang="zh-TW" altLang="en-US" sz="2800" kern="1200" dirty="0"/>
        </a:p>
      </dsp:txBody>
      <dsp:txXfrm>
        <a:off x="5851204" y="1480825"/>
        <a:ext cx="1985329" cy="1389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78E5-FA52-4347-BFC1-B0A2BB843CC5}">
      <dsp:nvSpPr>
        <dsp:cNvPr id="0" name=""/>
        <dsp:cNvSpPr/>
      </dsp:nvSpPr>
      <dsp:spPr>
        <a:xfrm>
          <a:off x="1792111" y="-251480"/>
          <a:ext cx="4302477" cy="4302477"/>
        </a:xfrm>
        <a:prstGeom prst="circularArrow">
          <a:avLst>
            <a:gd name="adj1" fmla="val 5689"/>
            <a:gd name="adj2" fmla="val 340510"/>
            <a:gd name="adj3" fmla="val 12385253"/>
            <a:gd name="adj4" fmla="val 18295915"/>
            <a:gd name="adj5" fmla="val 5908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3F71E5-EF69-4635-8AFD-B2675F923788}">
      <dsp:nvSpPr>
        <dsp:cNvPr id="0" name=""/>
        <dsp:cNvSpPr/>
      </dsp:nvSpPr>
      <dsp:spPr>
        <a:xfrm>
          <a:off x="2418382" y="993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interacts with the environment</a:t>
          </a:r>
          <a:endParaRPr lang="zh-TW" altLang="en-US" sz="2800" kern="1200" dirty="0"/>
        </a:p>
      </dsp:txBody>
      <dsp:txXfrm>
        <a:off x="2492825" y="75436"/>
        <a:ext cx="2901048" cy="1376081"/>
      </dsp:txXfrm>
    </dsp:sp>
    <dsp:sp modelId="{E37FF648-F033-4003-89AB-3F57D2EE1847}">
      <dsp:nvSpPr>
        <dsp:cNvPr id="0" name=""/>
        <dsp:cNvSpPr/>
      </dsp:nvSpPr>
      <dsp:spPr>
        <a:xfrm>
          <a:off x="4049041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Learning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𝑄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</m:d>
            </m:oMath>
          </a14:m>
          <a:endParaRPr lang="zh-TW" altLang="en-US" sz="2800" kern="1200" dirty="0"/>
        </a:p>
      </dsp:txBody>
      <dsp:txXfrm>
        <a:off x="4123484" y="2899820"/>
        <a:ext cx="2901048" cy="1376081"/>
      </dsp:txXfrm>
    </dsp:sp>
    <dsp:sp modelId="{87975B9C-4FBF-49A6-B4AC-A7DC7B23F274}">
      <dsp:nvSpPr>
        <dsp:cNvPr id="0" name=""/>
        <dsp:cNvSpPr/>
      </dsp:nvSpPr>
      <dsp:spPr>
        <a:xfrm>
          <a:off x="787724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Find a new actor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zh-TW" altLang="en-US" sz="2800" i="1" kern="1200" smtClean="0">
                      <a:latin typeface="Cambria Math" panose="02040503050406030204" pitchFamily="18" charset="0"/>
                    </a:rPr>
                    <m:t>𝜋</m:t>
                  </m:r>
                </m:e>
                <m:sup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′</m:t>
                  </m:r>
                </m:sup>
              </m:sSup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“better” than </a:t>
          </a: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endParaRPr lang="zh-TW" altLang="en-US" sz="2800" kern="1200" dirty="0"/>
        </a:p>
      </dsp:txBody>
      <dsp:txXfrm>
        <a:off x="862167" y="2899820"/>
        <a:ext cx="2901048" cy="1376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78E5-FA52-4347-BFC1-B0A2BB843CC5}">
      <dsp:nvSpPr>
        <dsp:cNvPr id="0" name=""/>
        <dsp:cNvSpPr/>
      </dsp:nvSpPr>
      <dsp:spPr>
        <a:xfrm>
          <a:off x="1792111" y="-251480"/>
          <a:ext cx="4302477" cy="4302477"/>
        </a:xfrm>
        <a:prstGeom prst="circularArrow">
          <a:avLst>
            <a:gd name="adj1" fmla="val 5689"/>
            <a:gd name="adj2" fmla="val 340510"/>
            <a:gd name="adj3" fmla="val 12385253"/>
            <a:gd name="adj4" fmla="val 18295915"/>
            <a:gd name="adj5" fmla="val 5908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3F71E5-EF69-4635-8AFD-B2675F923788}">
      <dsp:nvSpPr>
        <dsp:cNvPr id="0" name=""/>
        <dsp:cNvSpPr/>
      </dsp:nvSpPr>
      <dsp:spPr>
        <a:xfrm>
          <a:off x="2418382" y="993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interacts with the environment</a:t>
          </a:r>
          <a:endParaRPr lang="zh-TW" altLang="en-US" sz="2800" kern="1200" dirty="0"/>
        </a:p>
      </dsp:txBody>
      <dsp:txXfrm>
        <a:off x="2492825" y="75436"/>
        <a:ext cx="2901048" cy="1376081"/>
      </dsp:txXfrm>
    </dsp:sp>
    <dsp:sp modelId="{E37FF648-F033-4003-89AB-3F57D2EE1847}">
      <dsp:nvSpPr>
        <dsp:cNvPr id="0" name=""/>
        <dsp:cNvSpPr/>
      </dsp:nvSpPr>
      <dsp:spPr>
        <a:xfrm>
          <a:off x="4049041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Learning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𝑄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</m:d>
              <m:r>
                <a:rPr lang="en-US" altLang="zh-TW" sz="2800" b="0" i="1" kern="1200" smtClean="0">
                  <a:latin typeface="Cambria Math" panose="02040503050406030204" pitchFamily="18" charset="0"/>
                </a:rPr>
                <m:t>, </m:t>
              </m:r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i="1" kern="1200">
                      <a:latin typeface="Cambria Math" panose="02040503050406030204" pitchFamily="18" charset="0"/>
                    </a:rPr>
                    <m:t>𝑉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</m:e>
              </m:d>
            </m:oMath>
          </a14:m>
          <a:endParaRPr lang="zh-TW" altLang="en-US" sz="2800" kern="1200" dirty="0"/>
        </a:p>
      </dsp:txBody>
      <dsp:txXfrm>
        <a:off x="4123484" y="2899820"/>
        <a:ext cx="2901048" cy="1376081"/>
      </dsp:txXfrm>
    </dsp:sp>
    <dsp:sp modelId="{87975B9C-4FBF-49A6-B4AC-A7DC7B23F274}">
      <dsp:nvSpPr>
        <dsp:cNvPr id="0" name=""/>
        <dsp:cNvSpPr/>
      </dsp:nvSpPr>
      <dsp:spPr>
        <a:xfrm>
          <a:off x="787724" y="2825377"/>
          <a:ext cx="3049934" cy="1524967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Update actor</a:t>
          </a:r>
          <a:r>
            <a:rPr lang="zh-TW" altLang="en-US" sz="2800" kern="1200" dirty="0"/>
            <a:t> </a:t>
          </a:r>
          <a:r>
            <a:rPr lang="en-US" altLang="zh-TW" sz="2800" kern="1200" dirty="0"/>
            <a:t>from </a:t>
          </a:r>
          <a14:m xmlns:a14="http://schemas.microsoft.com/office/drawing/2010/main">
            <m:oMath xmlns:m="http://schemas.openxmlformats.org/officeDocument/2006/math"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  <m:r>
                <a:rPr lang="zh-TW" altLang="en-US" sz="2800" i="1" kern="1200" dirty="0" smtClean="0">
                  <a:latin typeface="Cambria Math" panose="02040503050406030204" pitchFamily="18" charset="0"/>
                </a:rPr>
                <m:t>→</m:t>
              </m:r>
              <m:r>
                <a:rPr lang="zh-TW" altLang="en-US" sz="2800" i="1" kern="1200" smtClean="0">
                  <a:latin typeface="Cambria Math" panose="02040503050406030204" pitchFamily="18" charset="0"/>
                </a:rPr>
                <m:t>𝜋</m:t>
              </m:r>
              <m:r>
                <a:rPr lang="en-US" altLang="zh-TW" sz="2800" i="1" kern="1200" smtClean="0">
                  <a:latin typeface="Cambria Math" panose="02040503050406030204" pitchFamily="18" charset="0"/>
                </a:rPr>
                <m:t>’</m:t>
              </m:r>
            </m:oMath>
          </a14:m>
          <a:r>
            <a:rPr lang="zh-TW" altLang="en-US" sz="2800" kern="1200" dirty="0"/>
            <a:t> </a:t>
          </a:r>
          <a:r>
            <a:rPr lang="en-US" altLang="zh-TW" sz="2800" kern="1200" dirty="0"/>
            <a:t>based on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𝑄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</m:d>
              <m:r>
                <a:rPr lang="en-US" altLang="zh-TW" sz="2800" b="0" i="1" kern="1200" smtClean="0">
                  <a:latin typeface="Cambria Math" panose="02040503050406030204" pitchFamily="18" charset="0"/>
                </a:rPr>
                <m:t>, </m:t>
              </m:r>
              <m:sSup>
                <m:sSupPr>
                  <m:ctrlPr>
                    <a:rPr lang="en-US" altLang="zh-TW" sz="28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TW" sz="2800" i="1" kern="1200">
                      <a:latin typeface="Cambria Math" panose="02040503050406030204" pitchFamily="18" charset="0"/>
                    </a:rPr>
                    <m:t>𝑉</m:t>
                  </m:r>
                </m:e>
                <m:sup>
                  <m:r>
                    <a:rPr lang="zh-TW" altLang="en-US" sz="2800" i="1" kern="1200">
                      <a:latin typeface="Cambria Math" panose="02040503050406030204" pitchFamily="18" charset="0"/>
                    </a:rPr>
                    <m:t>𝜋</m:t>
                  </m:r>
                </m:sup>
              </m:sSup>
              <m:d>
                <m:dPr>
                  <m:ctrlPr>
                    <a:rPr lang="en-US" altLang="zh-TW" sz="28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altLang="zh-TW" sz="2800" b="0" i="1" kern="1200" smtClean="0">
                      <a:latin typeface="Cambria Math" panose="02040503050406030204" pitchFamily="18" charset="0"/>
                    </a:rPr>
                    <m:t>𝑠</m:t>
                  </m:r>
                </m:e>
              </m:d>
            </m:oMath>
          </a14:m>
          <a:endParaRPr lang="zh-TW" altLang="en-US" sz="2800" kern="1200" dirty="0"/>
        </a:p>
      </dsp:txBody>
      <dsp:txXfrm>
        <a:off x="862167" y="2899820"/>
        <a:ext cx="2901048" cy="1376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F47BD-D5B5-401F-AC91-0F327B96BE6A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3D5AB-7609-4D47-9461-82249A8F29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63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Scratching the surface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31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Taking the action with the highest score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35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http://www.twword.com/wiki/%E8%85%A6%E6%88%B6%E7%A9%B4</a:t>
            </a:r>
          </a:p>
          <a:p>
            <a:endParaRPr lang="en-US" altLang="zh-TW" dirty="0"/>
          </a:p>
          <a:p>
            <a:r>
              <a:rPr lang="en-US" altLang="zh-TW" dirty="0"/>
              <a:t>http://ukenglish.pixnet.net/blog/post/105691160-%E3%80%90%E5%8F%B0%E5%8D%97%E5%B8%82%E5%AD%B8%E8%8B%B1%E8%AA%9E%EF%BC%8C%E5%84%AA%E9%85%B7%E8%8B%B1%E8%AA%9E%E6%96%87%E7%90%86%E5%85%AC%E5%91%8A%E3%80%91%E6%9C%AC%E4%B8%AD%E5%BF%83</a:t>
            </a:r>
          </a:p>
          <a:p>
            <a:endParaRPr lang="en-US" altLang="zh-TW" dirty="0"/>
          </a:p>
          <a:p>
            <a:r>
              <a:rPr lang="en-US" altLang="zh-TW" dirty="0"/>
              <a:t>http://onepiece1234567890.blogspot.tw/2013/12/blog-post_8.html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481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984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don’t we multiple P anymore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70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http://www.twword.com/wiki/%E8%85%A6%E6%88%B6%E7%A9%B4</a:t>
            </a:r>
          </a:p>
          <a:p>
            <a:endParaRPr lang="en-US" altLang="zh-TW" dirty="0"/>
          </a:p>
          <a:p>
            <a:r>
              <a:rPr lang="en-US" altLang="zh-TW" dirty="0"/>
              <a:t>http://ukenglish.pixnet.net/blog/post/105691160-%E3%80%90%E5%8F%B0%E5%8D%97%E5%B8%82%E5%AD%B8%E8%8B%B1%E8%AA%9E%EF%BC%8C%E5%84%AA%E9%85%B7%E8%8B%B1%E8%AA%9E%E6%96%87%E7%90%86%E5%85%AC%E5%91%8A%E3%80%91%E6%9C%AC%E4%B8%AD%E5%BF%83</a:t>
            </a:r>
          </a:p>
          <a:p>
            <a:endParaRPr lang="en-US" altLang="zh-TW" dirty="0"/>
          </a:p>
          <a:p>
            <a:r>
              <a:rPr lang="en-US" altLang="zh-TW" dirty="0"/>
              <a:t>http://onepiece1234567890.blogspot.tw/2013/12/blog-post_8.html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404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Double Q</a:t>
            </a:r>
          </a:p>
          <a:p>
            <a:r>
              <a:rPr lang="en-US" altLang="zh-TW" dirty="0"/>
              <a:t>Duel Q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237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904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(Lots of aliens to be killed,  and the shields still exist)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25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http://combiboilersleeds.com/picaso/critics/critics-4.html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644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most obvious advantage of TD methods over Monte Carlo methods is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they are naturally implemented in an on-line, fully incremental fashion. With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Monte Carlo methods one must wait until the end of an episode, because only then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return known, whereas with TD methods one need wait only one time step.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Surprisingly often this turns out to be a critical consideration Other applications are continuing tasks and have no episodes at all.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6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https://deepmind.com/research/dqn/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60063-B929-41F2-B61A-2D9B6A5DDE0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973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968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Add some noise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19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Critically, the agent uses the value estimate (the critic) to update the policy (the actor) more intelligently than traditional policy gradient methods.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348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李思叡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095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Alpha Go: policy-based + value-based + model-based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58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John Schulman:</a:t>
            </a:r>
            <a:r>
              <a:rPr lang="zh-TW" altLang="en-US" sz="1200" dirty="0"/>
              <a:t> </a:t>
            </a:r>
            <a:r>
              <a:rPr lang="en-US" altLang="zh-TW" sz="1200" dirty="0"/>
              <a:t>open</a:t>
            </a:r>
            <a:r>
              <a:rPr lang="zh-TW" altLang="en-US" sz="1200" dirty="0"/>
              <a:t> </a:t>
            </a:r>
            <a:r>
              <a:rPr lang="en-US" altLang="zh-TW" sz="1200" dirty="0"/>
              <a:t>AI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58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dirty="0"/>
              <a:t>看著棋譜學</a:t>
            </a:r>
            <a:endParaRPr lang="en-US" altLang="zh-TW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3481-9538-44C6-A910-B58F9FEA84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06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Consider that you have a non-differentiable objective function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This is cost! </a:t>
            </a:r>
          </a:p>
          <a:p>
            <a:endParaRPr lang="en-US" altLang="zh-TW" dirty="0"/>
          </a:p>
          <a:p>
            <a:r>
              <a:rPr lang="en-US" altLang="zh-TW" dirty="0"/>
              <a:t>Ignore multiple turns here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23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3481-9538-44C6-A910-B58F9FEA843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63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需竹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42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Alpha Go: policy-based + value-based + model-based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D5AB-7609-4D47-9461-82249A8F29D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68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http://www.twword.com/wiki/%E8%85%A6%E6%88%B6%E7%A9%B4</a:t>
            </a:r>
          </a:p>
          <a:p>
            <a:endParaRPr lang="en-US" altLang="zh-TW" dirty="0"/>
          </a:p>
          <a:p>
            <a:r>
              <a:rPr lang="en-US" altLang="zh-TW" dirty="0"/>
              <a:t>http://ukenglish.pixnet.net/blog/post/105691160-%E3%80%90%E5%8F%B0%E5%8D%97%E5%B8%82%E5%AD%B8%E8%8B%B1%E8%AA%9E%EF%BC%8C%E5%84%AA%E9%85%B7%E8%8B%B1%E8%AA%9E%E6%96%87%E7%90%86%E5%85%AC%E5%91%8A%E3%80%91%E6%9C%AC%E4%B8%AD%E5%BF%83</a:t>
            </a:r>
          </a:p>
          <a:p>
            <a:endParaRPr lang="en-US" altLang="zh-TW" dirty="0"/>
          </a:p>
          <a:p>
            <a:r>
              <a:rPr lang="en-US" altLang="zh-TW" dirty="0"/>
              <a:t>http://onepiece1234567890.blogspot.tw/2013/12/blog-post_8.html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52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6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64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0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73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39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95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4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34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69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92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14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1ED75-B8F3-4970-ADEB-65A0997EEDFF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6566-E5E2-4C42-BB53-831001BA2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3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8.png"/><Relationship Id="rId4" Type="http://schemas.openxmlformats.org/officeDocument/2006/relationships/image" Target="../media/image45.wmf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53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4.png"/><Relationship Id="rId7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8.png"/><Relationship Id="rId5" Type="http://schemas.openxmlformats.org/officeDocument/2006/relationships/image" Target="../media/image70.png"/><Relationship Id="rId10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80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11.png"/><Relationship Id="rId5" Type="http://schemas.openxmlformats.org/officeDocument/2006/relationships/image" Target="../media/image8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81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42.png"/><Relationship Id="rId3" Type="http://schemas.openxmlformats.org/officeDocument/2006/relationships/image" Target="../media/image123.png"/><Relationship Id="rId21" Type="http://schemas.openxmlformats.org/officeDocument/2006/relationships/image" Target="../media/image145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41.png"/><Relationship Id="rId2" Type="http://schemas.openxmlformats.org/officeDocument/2006/relationships/image" Target="../media/image122.png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143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0.png"/><Relationship Id="rId4" Type="http://schemas.openxmlformats.org/officeDocument/2006/relationships/image" Target="../media/image1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jpeg"/><Relationship Id="rId4" Type="http://schemas.openxmlformats.org/officeDocument/2006/relationships/image" Target="../media/image14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4" Type="http://schemas.openxmlformats.org/officeDocument/2006/relationships/image" Target="../media/image1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0.png"/><Relationship Id="rId13" Type="http://schemas.openxmlformats.org/officeDocument/2006/relationships/image" Target="../media/image1400.png"/><Relationship Id="rId3" Type="http://schemas.openxmlformats.org/officeDocument/2006/relationships/image" Target="../media/image1300.png"/><Relationship Id="rId7" Type="http://schemas.openxmlformats.org/officeDocument/2006/relationships/image" Target="../media/image1340.png"/><Relationship Id="rId12" Type="http://schemas.openxmlformats.org/officeDocument/2006/relationships/image" Target="../media/image1390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0.png"/><Relationship Id="rId11" Type="http://schemas.openxmlformats.org/officeDocument/2006/relationships/image" Target="../media/image1380.png"/><Relationship Id="rId5" Type="http://schemas.openxmlformats.org/officeDocument/2006/relationships/image" Target="../media/image1320.png"/><Relationship Id="rId15" Type="http://schemas.openxmlformats.org/officeDocument/2006/relationships/image" Target="../media/image1420.png"/><Relationship Id="rId10" Type="http://schemas.openxmlformats.org/officeDocument/2006/relationships/image" Target="../media/image1370.png"/><Relationship Id="rId4" Type="http://schemas.openxmlformats.org/officeDocument/2006/relationships/image" Target="../media/image1310.png"/><Relationship Id="rId9" Type="http://schemas.openxmlformats.org/officeDocument/2006/relationships/image" Target="../media/image1360.png"/><Relationship Id="rId14" Type="http://schemas.openxmlformats.org/officeDocument/2006/relationships/image" Target="../media/image14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47.png"/><Relationship Id="rId3" Type="http://schemas.openxmlformats.org/officeDocument/2006/relationships/image" Target="../media/image1290.png"/><Relationship Id="rId7" Type="http://schemas.openxmlformats.org/officeDocument/2006/relationships/image" Target="../media/image32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159.png"/><Relationship Id="rId5" Type="http://schemas.openxmlformats.org/officeDocument/2006/relationships/image" Target="../media/image300.png"/><Relationship Id="rId10" Type="http://schemas.openxmlformats.org/officeDocument/2006/relationships/image" Target="../media/image440.png"/><Relationship Id="rId4" Type="http://schemas.openxmlformats.org/officeDocument/2006/relationships/image" Target="../media/image29.png"/><Relationship Id="rId9" Type="http://schemas.openxmlformats.org/officeDocument/2006/relationships/image" Target="../media/image410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0.png"/><Relationship Id="rId18" Type="http://schemas.openxmlformats.org/officeDocument/2006/relationships/image" Target="../media/image570.png"/><Relationship Id="rId3" Type="http://schemas.openxmlformats.org/officeDocument/2006/relationships/image" Target="../media/image490.png"/><Relationship Id="rId21" Type="http://schemas.openxmlformats.org/officeDocument/2006/relationships/image" Target="../media/image41.png"/><Relationship Id="rId12" Type="http://schemas.openxmlformats.org/officeDocument/2006/relationships/image" Target="../media/image510.png"/><Relationship Id="rId17" Type="http://schemas.openxmlformats.org/officeDocument/2006/relationships/image" Target="../media/image560.png"/><Relationship Id="rId2" Type="http://schemas.openxmlformats.org/officeDocument/2006/relationships/image" Target="../media/image480.png"/><Relationship Id="rId16" Type="http://schemas.openxmlformats.org/officeDocument/2006/relationships/image" Target="../media/image55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1.png"/><Relationship Id="rId15" Type="http://schemas.openxmlformats.org/officeDocument/2006/relationships/image" Target="../media/image540.png"/><Relationship Id="rId10" Type="http://schemas.openxmlformats.org/officeDocument/2006/relationships/image" Target="../media/image1370.png"/><Relationship Id="rId19" Type="http://schemas.openxmlformats.org/officeDocument/2006/relationships/image" Target="../media/image31.png"/><Relationship Id="rId14" Type="http://schemas.openxmlformats.org/officeDocument/2006/relationships/image" Target="../media/image53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0.png"/><Relationship Id="rId5" Type="http://schemas.openxmlformats.org/officeDocument/2006/relationships/image" Target="../media/image1540.png"/><Relationship Id="rId4" Type="http://schemas.openxmlformats.org/officeDocument/2006/relationships/image" Target="../media/image15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0.png"/><Relationship Id="rId7" Type="http://schemas.openxmlformats.org/officeDocument/2006/relationships/image" Target="../media/image164.png"/><Relationship Id="rId2" Type="http://schemas.openxmlformats.org/officeDocument/2006/relationships/image" Target="../media/image1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6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81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70.pn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7.png"/><Relationship Id="rId7" Type="http://schemas.openxmlformats.org/officeDocument/2006/relationships/image" Target="../media/image17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5" Type="http://schemas.openxmlformats.org/officeDocument/2006/relationships/image" Target="../media/image1700.png"/><Relationship Id="rId10" Type="http://schemas.openxmlformats.org/officeDocument/2006/relationships/image" Target="../media/image175.png"/><Relationship Id="rId4" Type="http://schemas.openxmlformats.org/officeDocument/2006/relationships/image" Target="../media/image1690.png"/><Relationship Id="rId9" Type="http://schemas.openxmlformats.org/officeDocument/2006/relationships/image" Target="../media/image1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15917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Introduction of</a:t>
            </a:r>
            <a:br>
              <a:rPr lang="en-US" altLang="zh-TW" dirty="0"/>
            </a:br>
            <a:r>
              <a:rPr lang="en-US" altLang="zh-TW" dirty="0"/>
              <a:t>Reinforcement Learning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08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a chat-bot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077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Machine obtains feedback from user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2400" dirty="0"/>
          </a:p>
          <a:p>
            <a:r>
              <a:rPr lang="en-US" altLang="zh-TW" sz="2400" dirty="0"/>
              <a:t>Chat-bot learns to maximize the </a:t>
            </a:r>
            <a:r>
              <a:rPr lang="en-US" altLang="zh-TW" sz="2400" b="1" i="1" u="sng" dirty="0">
                <a:solidFill>
                  <a:srgbClr val="0000FF"/>
                </a:solidFill>
              </a:rPr>
              <a:t>expected reward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03" y="3408567"/>
            <a:ext cx="679810" cy="9807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47808" y="630525"/>
            <a:ext cx="2838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" dirty="0"/>
              <a:t>https://image.freepik.com/free-vector/variety-of-human-avatars_23-2147506285.jpg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91" y="2749753"/>
            <a:ext cx="1152525" cy="1104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456" y="2494461"/>
            <a:ext cx="1181100" cy="11144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54" y="4123991"/>
            <a:ext cx="1152525" cy="1104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995" y="4253678"/>
            <a:ext cx="1181100" cy="1114425"/>
          </a:xfrm>
          <a:prstGeom prst="rect">
            <a:avLst/>
          </a:prstGeom>
        </p:spPr>
      </p:pic>
      <p:sp>
        <p:nvSpPr>
          <p:cNvPr id="9" name="語音泡泡: 圓角矩形 8"/>
          <p:cNvSpPr/>
          <p:nvPr/>
        </p:nvSpPr>
        <p:spPr>
          <a:xfrm>
            <a:off x="1821190" y="2697367"/>
            <a:ext cx="1240339" cy="711200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sp>
        <p:nvSpPr>
          <p:cNvPr id="14" name="語音泡泡: 圓角矩形 13"/>
          <p:cNvSpPr/>
          <p:nvPr/>
        </p:nvSpPr>
        <p:spPr>
          <a:xfrm>
            <a:off x="1833468" y="3499053"/>
            <a:ext cx="1240339" cy="711200"/>
          </a:xfrm>
          <a:prstGeom prst="wedgeRoundRectCallout">
            <a:avLst>
              <a:gd name="adj1" fmla="val -62814"/>
              <a:gd name="adj2" fmla="val 53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Bye </a:t>
            </a:r>
            <a:r>
              <a:rPr lang="en-US" altLang="zh-TW" dirty="0" err="1"/>
              <a:t>bye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p:sp>
        <p:nvSpPr>
          <p:cNvPr id="15" name="語音泡泡: 圓角矩形 14"/>
          <p:cNvSpPr/>
          <p:nvPr/>
        </p:nvSpPr>
        <p:spPr>
          <a:xfrm>
            <a:off x="1850738" y="4300739"/>
            <a:ext cx="1240339" cy="928152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8" name="Picture 4" descr="「bad png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07" y="4345189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353" y="3317056"/>
            <a:ext cx="679810" cy="980794"/>
          </a:xfrm>
          <a:prstGeom prst="rect">
            <a:avLst/>
          </a:prstGeom>
        </p:spPr>
      </p:pic>
      <p:sp>
        <p:nvSpPr>
          <p:cNvPr id="19" name="語音泡泡: 圓角矩形 18"/>
          <p:cNvSpPr/>
          <p:nvPr/>
        </p:nvSpPr>
        <p:spPr>
          <a:xfrm>
            <a:off x="5548640" y="2605856"/>
            <a:ext cx="1240339" cy="711200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Hello</a:t>
            </a:r>
            <a:endParaRPr lang="zh-TW" altLang="en-US" dirty="0"/>
          </a:p>
        </p:txBody>
      </p:sp>
      <p:sp>
        <p:nvSpPr>
          <p:cNvPr id="20" name="語音泡泡: 圓角矩形 19"/>
          <p:cNvSpPr/>
          <p:nvPr/>
        </p:nvSpPr>
        <p:spPr>
          <a:xfrm>
            <a:off x="5560918" y="3407542"/>
            <a:ext cx="1240339" cy="711200"/>
          </a:xfrm>
          <a:prstGeom prst="wedgeRoundRectCallout">
            <a:avLst>
              <a:gd name="adj1" fmla="val -62814"/>
              <a:gd name="adj2" fmla="val 53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Hi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p:sp>
        <p:nvSpPr>
          <p:cNvPr id="21" name="語音泡泡: 圓角矩形 20"/>
          <p:cNvSpPr/>
          <p:nvPr/>
        </p:nvSpPr>
        <p:spPr>
          <a:xfrm>
            <a:off x="5578188" y="4209228"/>
            <a:ext cx="1240339" cy="928152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「good png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61" y="4253678"/>
            <a:ext cx="1104628" cy="8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774609" y="5183389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514337" y="518183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47808" y="965763"/>
            <a:ext cx="2613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" dirty="0"/>
              <a:t>http://www.freepik.com/free-vector/variety-of-human-avatars_766615.htm</a:t>
            </a:r>
          </a:p>
        </p:txBody>
      </p:sp>
    </p:spTree>
    <p:extLst>
      <p:ext uri="{BB962C8B-B14F-4D97-AF65-F5344CB8AC3E}">
        <p14:creationId xmlns:p14="http://schemas.microsoft.com/office/powerpoint/2010/main" val="42497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1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a chat-bot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two agents talk to each other (sometimes generate good dialogue, sometimes bad)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94" y="3001783"/>
            <a:ext cx="679810" cy="9807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62" y="3550364"/>
            <a:ext cx="635626" cy="9613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94" y="4831729"/>
            <a:ext cx="679810" cy="9807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62" y="5380310"/>
            <a:ext cx="635626" cy="9613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00" y="3001783"/>
            <a:ext cx="679810" cy="9807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945" y="3492180"/>
            <a:ext cx="635626" cy="96131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00" y="4831729"/>
            <a:ext cx="679810" cy="9807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945" y="5322126"/>
            <a:ext cx="635626" cy="96131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696167" y="3021231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old are you?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22838" y="4091331"/>
            <a:ext cx="14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See you.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662204" y="4820676"/>
            <a:ext cx="14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See you.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110389" y="5927852"/>
            <a:ext cx="14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See you.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549404" y="2973329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old are you?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958385" y="3982577"/>
            <a:ext cx="120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am 16.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534709" y="4703806"/>
            <a:ext cx="309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though you were 12.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000605" y="5800479"/>
            <a:ext cx="244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make you think so?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66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a chat-bot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By this approach, we can generate a lot of dialogues.</a:t>
            </a:r>
          </a:p>
          <a:p>
            <a:r>
              <a:rPr lang="en-US" altLang="zh-TW" sz="2400" dirty="0"/>
              <a:t>Use some pre-defined rules to evaluate the goodness of a dialogue</a:t>
            </a:r>
            <a:endParaRPr lang="zh-TW" altLang="en-US" sz="2400" dirty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82367" y="3108561"/>
            <a:ext cx="1611085" cy="1074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Dialogue 1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834538" y="3108561"/>
            <a:ext cx="1611085" cy="1074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Dialogue 2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786709" y="3108561"/>
            <a:ext cx="1611085" cy="1074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Dialogue 3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781517" y="3108561"/>
            <a:ext cx="1611085" cy="1074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Dialogue 4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882367" y="4315990"/>
            <a:ext cx="1611085" cy="1074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Dialogue 5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834538" y="4315990"/>
            <a:ext cx="1611085" cy="1074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Dialogue 6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786709" y="4315990"/>
            <a:ext cx="1611085" cy="1074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Dialogue 7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6781517" y="4315990"/>
            <a:ext cx="1611085" cy="1074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Dialogue 8</a:t>
            </a:r>
            <a:endParaRPr lang="zh-TW" altLang="en-US" sz="2400" dirty="0"/>
          </a:p>
        </p:txBody>
      </p:sp>
      <p:pic>
        <p:nvPicPr>
          <p:cNvPr id="1028" name="Picture 4" descr="https://upload.wikimedia.org/wikipedia/commons/thumb/4/4a/Cercle_rouge_100%25.svg/135px-Cercle_rouge_100%25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40" y="3210162"/>
            <a:ext cx="972456" cy="9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4/4a/Cercle_rouge_100%25.svg/135px-Cercle_rouge_100%25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64" y="3210161"/>
            <a:ext cx="972456" cy="9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4/4a/Cercle_rouge_100%25.svg/135px-Cercle_rouge_100%25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01" y="4417591"/>
            <a:ext cx="972456" cy="9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thumb/4/4a/Cercle_rouge_100%25.svg/135px-Cercle_rouge_100%25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72" y="4417591"/>
            <a:ext cx="972456" cy="9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szc.yangtzeu.edu.cn:8080/bmxt/Img/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00" y="30505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zszc.yangtzeu.edu.cn:8080/bmxt/Img/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23" y="30559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zszc.yangtzeu.edu.cn:8080/bmxt/Img/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59" y="42434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zszc.yangtzeu.edu.cn:8080/bmxt/Img/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5" y="42942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275253" y="5574909"/>
            <a:ext cx="465455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Machine learns from the evaluation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745968" y="6115278"/>
            <a:ext cx="5891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Deep Reinforcement Learning for Dialogue Generation https://arxiv.org/pdf/1606.01541v3.pdf</a:t>
            </a:r>
          </a:p>
        </p:txBody>
      </p:sp>
    </p:spTree>
    <p:extLst>
      <p:ext uri="{BB962C8B-B14F-4D97-AF65-F5344CB8AC3E}">
        <p14:creationId xmlns:p14="http://schemas.microsoft.com/office/powerpoint/2010/main" val="13979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Learning a chat-bot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Supervised 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Reinforcement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Picture 8" descr="User Symbol Blue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25" y="3839904"/>
            <a:ext cx="497114" cy="7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2771149" y="5010118"/>
            <a:ext cx="1925977" cy="1470612"/>
            <a:chOff x="442232" y="4851448"/>
            <a:chExt cx="1925977" cy="1470612"/>
          </a:xfrm>
        </p:grpSpPr>
        <p:sp>
          <p:nvSpPr>
            <p:cNvPr id="7" name="圓角矩形圖說文字 6"/>
            <p:cNvSpPr/>
            <p:nvPr/>
          </p:nvSpPr>
          <p:spPr>
            <a:xfrm>
              <a:off x="442232" y="4851448"/>
              <a:ext cx="1415602" cy="511860"/>
            </a:xfrm>
            <a:prstGeom prst="wedgeRoundRectCallout">
              <a:avLst>
                <a:gd name="adj1" fmla="val 38320"/>
                <a:gd name="adj2" fmla="val 116377"/>
                <a:gd name="adj3" fmla="val 16667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altLang="zh-TW" sz="2400" dirty="0">
                  <a:solidFill>
                    <a:schemeClr val="tx1"/>
                  </a:solidFill>
                </a:rPr>
                <a:t>Hello</a:t>
              </a:r>
              <a:r>
                <a:rPr lang="zh-TW" altLang="en-US" sz="2400" dirty="0">
                  <a:solidFill>
                    <a:schemeClr val="tx1"/>
                  </a:solidFill>
                </a:rPr>
                <a:t> </a:t>
              </a:r>
              <a:r>
                <a:rPr lang="en-US" altLang="zh-TW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</a:t>
              </a:r>
              <a:endParaRPr lang="en-US" altLang="zh-TW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90283" y="5712940"/>
              <a:ext cx="1177926" cy="6091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Agent</a:t>
              </a:r>
              <a:endParaRPr lang="zh-TW" altLang="en-US" sz="2400" dirty="0"/>
            </a:p>
          </p:txBody>
        </p:sp>
      </p:grpSp>
      <p:sp>
        <p:nvSpPr>
          <p:cNvPr id="9" name="圓角矩形圖說文字 8"/>
          <p:cNvSpPr/>
          <p:nvPr/>
        </p:nvSpPr>
        <p:spPr>
          <a:xfrm>
            <a:off x="5055228" y="4995373"/>
            <a:ext cx="1415602" cy="511860"/>
          </a:xfrm>
          <a:prstGeom prst="wedgeRoundRectCallout">
            <a:avLst>
              <a:gd name="adj1" fmla="val 35244"/>
              <a:gd name="adj2" fmla="val 113541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……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89524" y="5830631"/>
            <a:ext cx="1177926" cy="609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Agent</a:t>
            </a:r>
            <a:endParaRPr lang="zh-TW" altLang="en-US" sz="2400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1897757" y="4244240"/>
            <a:ext cx="1415602" cy="511860"/>
          </a:xfrm>
          <a:prstGeom prst="wedgeRoundRectCallout">
            <a:avLst>
              <a:gd name="adj1" fmla="val -74464"/>
              <a:gd name="adj2" fmla="val -11226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…….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2" name="Picture 8" descr="User Symbol Blue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35" y="3839904"/>
            <a:ext cx="497114" cy="7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4450367" y="4244240"/>
            <a:ext cx="1415602" cy="511860"/>
          </a:xfrm>
          <a:prstGeom prst="wedgeRoundRectCallout">
            <a:avLst>
              <a:gd name="adj1" fmla="val -74464"/>
              <a:gd name="adj2" fmla="val -11226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…….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936927" y="4143075"/>
            <a:ext cx="1466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pic>
        <p:nvPicPr>
          <p:cNvPr id="15" name="Picture 2" descr="http://img01.taopic.com/150411/240403-1504110K133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10" y="3813378"/>
            <a:ext cx="1606028" cy="10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7386966" y="4882993"/>
            <a:ext cx="133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Bad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620498" y="1821718"/>
            <a:ext cx="2289179" cy="627522"/>
            <a:chOff x="3184414" y="1802708"/>
            <a:chExt cx="2289179" cy="627522"/>
          </a:xfrm>
        </p:grpSpPr>
        <p:pic>
          <p:nvPicPr>
            <p:cNvPr id="17" name="Picture 8" descr="User Symbol Blue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414" y="1802708"/>
              <a:ext cx="408421" cy="627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圓角矩形圖說文字 17"/>
            <p:cNvSpPr/>
            <p:nvPr/>
          </p:nvSpPr>
          <p:spPr>
            <a:xfrm>
              <a:off x="4057991" y="1884204"/>
              <a:ext cx="1415602" cy="511860"/>
            </a:xfrm>
            <a:prstGeom prst="wedgeRoundRectCallout">
              <a:avLst>
                <a:gd name="adj1" fmla="val -74464"/>
                <a:gd name="adj2" fmla="val -11226"/>
                <a:gd name="adj3" fmla="val 16667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“Hello”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6152943" y="1966374"/>
            <a:ext cx="292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Say “Hi”</a:t>
            </a:r>
            <a:endParaRPr lang="zh-TW" altLang="en-US" sz="2400" dirty="0"/>
          </a:p>
        </p:txBody>
      </p:sp>
      <p:grpSp>
        <p:nvGrpSpPr>
          <p:cNvPr id="24" name="群組 23"/>
          <p:cNvGrpSpPr/>
          <p:nvPr/>
        </p:nvGrpSpPr>
        <p:grpSpPr>
          <a:xfrm>
            <a:off x="3612321" y="2621766"/>
            <a:ext cx="2289179" cy="627522"/>
            <a:chOff x="3222407" y="2565037"/>
            <a:chExt cx="2289179" cy="627522"/>
          </a:xfrm>
        </p:grpSpPr>
        <p:pic>
          <p:nvPicPr>
            <p:cNvPr id="20" name="Picture 8" descr="User Symbol Blue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407" y="2565037"/>
              <a:ext cx="408421" cy="627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圓角矩形圖說文字 20"/>
            <p:cNvSpPr/>
            <p:nvPr/>
          </p:nvSpPr>
          <p:spPr>
            <a:xfrm>
              <a:off x="4095984" y="2646533"/>
              <a:ext cx="1415602" cy="511860"/>
            </a:xfrm>
            <a:prstGeom prst="wedgeRoundRectCallout">
              <a:avLst>
                <a:gd name="adj1" fmla="val -74464"/>
                <a:gd name="adj2" fmla="val -11226"/>
                <a:gd name="adj3" fmla="val 16667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“Bye </a:t>
              </a:r>
              <a:r>
                <a:rPr lang="en-US" altLang="zh-TW" sz="2400" dirty="0" err="1">
                  <a:solidFill>
                    <a:schemeClr val="tx1"/>
                  </a:solidFill>
                </a:rPr>
                <a:t>bye</a:t>
              </a:r>
              <a:r>
                <a:rPr lang="en-US" altLang="zh-TW" sz="2400" dirty="0">
                  <a:solidFill>
                    <a:schemeClr val="tx1"/>
                  </a:solidFill>
                </a:rPr>
                <a:t>”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6155697" y="2740130"/>
            <a:ext cx="292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Say “Good bye”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76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/>
      <p:bldP spid="16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8472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Flying Helicopter</a:t>
            </a:r>
          </a:p>
          <a:p>
            <a:pPr lvl="1"/>
            <a:r>
              <a:rPr lang="en-US" altLang="zh-TW" sz="1800" dirty="0"/>
              <a:t>https://www.youtube.com/watch?v=0JL04JJjocc</a:t>
            </a:r>
          </a:p>
          <a:p>
            <a:r>
              <a:rPr lang="en-US" altLang="zh-TW" sz="2400" dirty="0"/>
              <a:t>Driving</a:t>
            </a:r>
          </a:p>
          <a:p>
            <a:pPr lvl="1"/>
            <a:r>
              <a:rPr lang="en-US" altLang="zh-TW" sz="1800" dirty="0"/>
              <a:t>https://www.youtube.com/watch?v=0xo1Ldx3L5Q</a:t>
            </a:r>
          </a:p>
          <a:p>
            <a:r>
              <a:rPr lang="en-US" altLang="zh-TW" sz="2400" dirty="0"/>
              <a:t>Robot</a:t>
            </a:r>
          </a:p>
          <a:p>
            <a:pPr lvl="1"/>
            <a:r>
              <a:rPr lang="en-US" altLang="zh-TW" sz="2000" dirty="0"/>
              <a:t>https://www.youtube.com/watch?v=370cT-OAzzM</a:t>
            </a:r>
          </a:p>
          <a:p>
            <a:r>
              <a:rPr lang="en-US" altLang="zh-TW" sz="2400" dirty="0"/>
              <a:t>Google Cuts Its Giant Electricity Bill With DeepMind-Powered AI</a:t>
            </a:r>
          </a:p>
          <a:p>
            <a:pPr lvl="1"/>
            <a:r>
              <a:rPr lang="en-US" altLang="zh-TW" sz="1800" dirty="0"/>
              <a:t>http://www.bloomberg.com/news/articles/2016-07-19/google-cuts-its-giant-electricity-bill-with-deepmind-powered-ai</a:t>
            </a:r>
          </a:p>
          <a:p>
            <a:r>
              <a:rPr lang="en-US" altLang="zh-TW" sz="2400" dirty="0"/>
              <a:t>Text generation </a:t>
            </a:r>
          </a:p>
          <a:p>
            <a:pPr lvl="1"/>
            <a:r>
              <a:rPr lang="en-US" altLang="zh-TW" sz="1800" dirty="0"/>
              <a:t>https://www.youtube.com/watch?v=pbQ4qe8EwLo</a:t>
            </a:r>
          </a:p>
        </p:txBody>
      </p:sp>
    </p:spTree>
    <p:extLst>
      <p:ext uri="{BB962C8B-B14F-4D97-AF65-F5344CB8AC3E}">
        <p14:creationId xmlns:p14="http://schemas.microsoft.com/office/powerpoint/2010/main" val="10752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ge.alluremedia.com.au/m/g/2016/05/robot-playing-video-g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62" y="3216084"/>
            <a:ext cx="5996438" cy="337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Playing Video Game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Widely studies: </a:t>
            </a:r>
          </a:p>
          <a:p>
            <a:pPr lvl="1"/>
            <a:r>
              <a:rPr lang="en-US" altLang="zh-TW" dirty="0"/>
              <a:t>Gym: https://gym.openai.com/ </a:t>
            </a:r>
          </a:p>
          <a:p>
            <a:pPr lvl="1"/>
            <a:r>
              <a:rPr lang="en-US" altLang="zh-TW" dirty="0"/>
              <a:t>Universe: https://openai.com/blog/universe/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44603" y="3374195"/>
            <a:ext cx="37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Machine learns to play video games as human players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94735" y="5422846"/>
            <a:ext cx="3505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Machine learns to take proper action itself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94735" y="4429029"/>
            <a:ext cx="3239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What machine observes is pixels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65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Playing Video Game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Space invader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10" y="2700164"/>
            <a:ext cx="5701438" cy="3750240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4754657" y="6153542"/>
            <a:ext cx="5805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5741628" y="6153542"/>
            <a:ext cx="5805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179806" y="5810789"/>
            <a:ext cx="75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fire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9096" y="2544900"/>
            <a:ext cx="1818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Score (reward)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4487" y="3744287"/>
            <a:ext cx="1547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Kill the aliens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004903" y="1674440"/>
            <a:ext cx="463459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Termination: all the aliens are killed, or your spaceship is destroyed.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3421786" y="3220935"/>
            <a:ext cx="3399928" cy="18880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368866" y="2778878"/>
            <a:ext cx="2385791" cy="41302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2" idx="1"/>
          </p:cNvCxnSpPr>
          <p:nvPr/>
        </p:nvCxnSpPr>
        <p:spPr>
          <a:xfrm flipH="1">
            <a:off x="1698171" y="4164981"/>
            <a:ext cx="172361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1698171" y="2960399"/>
            <a:ext cx="670696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35757" y="5417740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shield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1659409" y="5648572"/>
            <a:ext cx="190235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686387" y="5451779"/>
            <a:ext cx="2917613" cy="4276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6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Playing Video Game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Space invader</a:t>
            </a:r>
            <a:endParaRPr lang="zh-TW" altLang="en-US" dirty="0"/>
          </a:p>
          <a:p>
            <a:pPr lvl="1"/>
            <a:r>
              <a:rPr lang="en-US" altLang="zh-TW" sz="2800" dirty="0"/>
              <a:t>Play yourself: </a:t>
            </a:r>
            <a:r>
              <a:rPr lang="zh-TW" altLang="en-US" sz="2800" dirty="0"/>
              <a:t>http://www.2600online.com/spaceinvaders.html</a:t>
            </a:r>
          </a:p>
          <a:p>
            <a:pPr lvl="1"/>
            <a:r>
              <a:rPr lang="en-US" altLang="zh-TW" sz="2800" dirty="0"/>
              <a:t>How about machine: </a:t>
            </a:r>
            <a:r>
              <a:rPr lang="zh-TW" altLang="en-US" sz="2800" dirty="0"/>
              <a:t>https://gym.openai.com/evaluations/eval_Eduozx4HRyqgTCVk9ltw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33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單箭頭接點 23"/>
          <p:cNvCxnSpPr/>
          <p:nvPr/>
        </p:nvCxnSpPr>
        <p:spPr>
          <a:xfrm flipV="1">
            <a:off x="2187193" y="3614029"/>
            <a:ext cx="1959663" cy="8928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1607911"/>
            <a:ext cx="2826517" cy="19281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65" y="1599960"/>
            <a:ext cx="2826517" cy="19440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760" y="1599960"/>
            <a:ext cx="3008827" cy="1944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43257" y="768963"/>
                <a:ext cx="26851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Start with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7" y="768963"/>
                <a:ext cx="2685142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151852" y="1146246"/>
                <a:ext cx="2685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52" y="1146246"/>
                <a:ext cx="268514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51602" y="1138295"/>
                <a:ext cx="2685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02" y="1138295"/>
                <a:ext cx="2685142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65101" y="80962"/>
            <a:ext cx="5239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Example: Playing Video Game</a:t>
            </a:r>
            <a:endParaRPr lang="zh-TW" altLang="en-US" sz="3200" b="1" i="1" u="sng" dirty="0"/>
          </a:p>
        </p:txBody>
      </p:sp>
      <p:pic>
        <p:nvPicPr>
          <p:cNvPr id="12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32" y="4375241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語音泡泡: 圓角矩形 13"/>
              <p:cNvSpPr/>
              <p:nvPr/>
            </p:nvSpPr>
            <p:spPr>
              <a:xfrm>
                <a:off x="1914984" y="5087705"/>
                <a:ext cx="2494481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: “right”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語音泡泡: 圓角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84" y="5087705"/>
                <a:ext cx="2494481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  <a:blipFill>
                <a:blip r:embed="rId9"/>
                <a:stretch>
                  <a:fillRect r="-5687" b="-88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561534" y="4021076"/>
                <a:ext cx="2005083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Obtain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34" y="4021076"/>
                <a:ext cx="2005083" cy="830997"/>
              </a:xfrm>
              <a:prstGeom prst="rect">
                <a:avLst/>
              </a:prstGeom>
              <a:blipFill>
                <a:blip r:embed="rId10"/>
                <a:stretch>
                  <a:fillRect l="-3333" t="-5839" r="-69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17" y="4351763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語音泡泡: 圓角矩形 16"/>
              <p:cNvSpPr/>
              <p:nvPr/>
            </p:nvSpPr>
            <p:spPr>
              <a:xfrm>
                <a:off x="5826770" y="5064227"/>
                <a:ext cx="2220686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: “fire”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語音泡泡: 圓角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770" y="5064227"/>
                <a:ext cx="2220686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  <a:blipFill>
                <a:blip r:embed="rId11"/>
                <a:stretch>
                  <a:fillRect l="-2387" r="-11671" b="-88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6423586" y="5569336"/>
            <a:ext cx="16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(kill an alien)</a:t>
            </a:r>
            <a:endParaRPr lang="zh-TW" altLang="en-US" sz="2400" dirty="0"/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079793" y="3563876"/>
            <a:ext cx="440434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726059" y="3623770"/>
            <a:ext cx="706645" cy="8254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endCxn id="6" idx="2"/>
          </p:cNvCxnSpPr>
          <p:nvPr/>
        </p:nvCxnSpPr>
        <p:spPr>
          <a:xfrm flipV="1">
            <a:off x="6071030" y="3544052"/>
            <a:ext cx="1523144" cy="9126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577754" y="4000376"/>
                <a:ext cx="2098905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Obtain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54" y="4000376"/>
                <a:ext cx="2098905" cy="830997"/>
              </a:xfrm>
              <a:prstGeom prst="rect">
                <a:avLst/>
              </a:prstGeom>
              <a:blipFill>
                <a:blip r:embed="rId12"/>
                <a:stretch>
                  <a:fillRect l="-870" t="-5797" r="-4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879988" y="6122737"/>
            <a:ext cx="737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Usually there is some randomness in the environment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65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  <p:bldP spid="15" grpId="0" animBg="1"/>
      <p:bldP spid="17" grpId="0" animBg="1"/>
      <p:bldP spid="19" grpId="0"/>
      <p:bldP spid="18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1607911"/>
            <a:ext cx="2826517" cy="19281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65" y="1599960"/>
            <a:ext cx="2826517" cy="19440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760" y="1599960"/>
            <a:ext cx="3008827" cy="1944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43257" y="768963"/>
                <a:ext cx="26851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Start with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7" y="768963"/>
                <a:ext cx="2685142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151852" y="1146246"/>
                <a:ext cx="2685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52" y="1146246"/>
                <a:ext cx="268514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51602" y="1138295"/>
                <a:ext cx="2685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02" y="1138295"/>
                <a:ext cx="2685142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65101" y="80962"/>
            <a:ext cx="5239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Example: Playing Video Game</a:t>
            </a:r>
            <a:endParaRPr lang="zh-TW" altLang="en-US" sz="3200" b="1" i="1" u="sng" dirty="0"/>
          </a:p>
        </p:txBody>
      </p:sp>
      <p:sp>
        <p:nvSpPr>
          <p:cNvPr id="2" name="文字方塊 1"/>
          <p:cNvSpPr txBox="1"/>
          <p:nvPr/>
        </p:nvSpPr>
        <p:spPr>
          <a:xfrm>
            <a:off x="172825" y="4164961"/>
            <a:ext cx="275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After many turns</a:t>
            </a:r>
            <a:endParaRPr lang="zh-TW" altLang="en-US" sz="2800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9710" y="3851105"/>
            <a:ext cx="2889425" cy="1906377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>
            <a:off x="172825" y="4804294"/>
            <a:ext cx="2757715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語音泡泡: 圓角矩形 24"/>
              <p:cNvSpPr/>
              <p:nvPr/>
            </p:nvSpPr>
            <p:spPr>
              <a:xfrm>
                <a:off x="1485828" y="6143789"/>
                <a:ext cx="1944470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語音泡泡: 圓角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28" y="6143789"/>
                <a:ext cx="1944470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  <a:blipFill>
                <a:blip r:embed="rId9"/>
                <a:stretch>
                  <a:fillRect b="-88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2233310" y="5555919"/>
                <a:ext cx="2498347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Obtain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0" y="5555919"/>
                <a:ext cx="2498347" cy="461665"/>
              </a:xfrm>
              <a:prstGeom prst="rect">
                <a:avLst/>
              </a:prstGeom>
              <a:blipFill>
                <a:blip r:embed="rId10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3072100" y="4338615"/>
            <a:ext cx="284464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Game Over</a:t>
            </a:r>
          </a:p>
          <a:p>
            <a:pPr algn="ctr"/>
            <a:r>
              <a:rPr lang="en-US" altLang="zh-TW" sz="2400" dirty="0"/>
              <a:t>(spaceship destroyed)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112678" y="3903351"/>
            <a:ext cx="289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This is an </a:t>
            </a:r>
            <a:r>
              <a:rPr lang="en-US" altLang="zh-TW" sz="2800" b="1" i="1" u="sng" dirty="0"/>
              <a:t>episode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044346" y="4551600"/>
            <a:ext cx="302906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Learn to maximize the  expected cumulative reward per episode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06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7" grpId="0" animBg="1"/>
      <p:bldP spid="13" grpId="0" animBg="1"/>
      <p:bldP spid="23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Reinforcement Learning</a:t>
            </a:r>
            <a:endParaRPr lang="zh-TW" altLang="en-US" dirty="0"/>
          </a:p>
        </p:txBody>
      </p:sp>
      <p:pic>
        <p:nvPicPr>
          <p:cNvPr id="3074" name="Picture 2" descr="http://www.usgo.org/news/wp-content/uploads/2016/01/2016.01.28_nature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37" y="1601789"/>
            <a:ext cx="35080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236x/88/21/ef/8821ef05424dc69e90ae575d439c09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18" y="1601789"/>
            <a:ext cx="355008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595" y="4731597"/>
            <a:ext cx="1170847" cy="167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群組 5"/>
          <p:cNvGrpSpPr/>
          <p:nvPr/>
        </p:nvGrpSpPr>
        <p:grpSpPr>
          <a:xfrm>
            <a:off x="1012186" y="5597360"/>
            <a:ext cx="6393171" cy="806547"/>
            <a:chOff x="2591171" y="152235"/>
            <a:chExt cx="6393171" cy="806547"/>
          </a:xfrm>
        </p:grpSpPr>
        <p:sp>
          <p:nvSpPr>
            <p:cNvPr id="7" name="矩形圖說文字 7"/>
            <p:cNvSpPr/>
            <p:nvPr/>
          </p:nvSpPr>
          <p:spPr>
            <a:xfrm>
              <a:off x="2591171" y="152235"/>
              <a:ext cx="6393171" cy="806547"/>
            </a:xfrm>
            <a:prstGeom prst="wedgeRectCallout">
              <a:avLst>
                <a:gd name="adj1" fmla="val 50839"/>
                <a:gd name="adj2" fmla="val -75662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23565" y="333077"/>
              <a:ext cx="6059179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5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Reinforcement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/>
              <a:t>Reward delay</a:t>
            </a:r>
          </a:p>
          <a:p>
            <a:pPr lvl="1"/>
            <a:r>
              <a:rPr lang="en-US" altLang="zh-TW" dirty="0"/>
              <a:t>In space invader, only “fire” obtains reward</a:t>
            </a:r>
          </a:p>
          <a:p>
            <a:pPr lvl="2"/>
            <a:r>
              <a:rPr lang="en-US" altLang="zh-TW" sz="2400" dirty="0"/>
              <a:t>Although the moving before “fire” is important</a:t>
            </a:r>
          </a:p>
          <a:p>
            <a:pPr lvl="1"/>
            <a:r>
              <a:rPr lang="en-US" altLang="zh-TW" dirty="0"/>
              <a:t>In Go playing, it may be better to sacrifice immediate reward to gain more long-term reward</a:t>
            </a:r>
            <a:endParaRPr lang="zh-TW" altLang="en-US" dirty="0"/>
          </a:p>
          <a:p>
            <a:r>
              <a:rPr lang="en-US" altLang="zh-TW" sz="2400" dirty="0"/>
              <a:t>Agent’s actions </a:t>
            </a:r>
            <a:r>
              <a:rPr lang="en-US" altLang="zh-TW" sz="2400" b="1" dirty="0"/>
              <a:t>affect the subsequent data it receives</a:t>
            </a:r>
          </a:p>
          <a:p>
            <a:pPr lvl="1"/>
            <a:r>
              <a:rPr lang="en-US" altLang="zh-TW" dirty="0"/>
              <a:t>E.g. Exploration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Picture 2" descr="http://images2.sina.com/newscenter/us/sinacn/104-103-102-129/2008-10-09/be17b0b49cf0416fe6d62d14b0a91c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4295773"/>
            <a:ext cx="3810000" cy="2295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3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168720" y="4833439"/>
            <a:ext cx="9855200" cy="20055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-168720" y="1760152"/>
            <a:ext cx="9855200" cy="38024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139051" y="1924601"/>
            <a:ext cx="3268857" cy="2721835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4550126" y="1957396"/>
            <a:ext cx="3256699" cy="2732381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139051" y="3077162"/>
            <a:ext cx="24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Policy-based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24459" y="3085456"/>
            <a:ext cx="24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Value-based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0824" y="4845394"/>
            <a:ext cx="291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Learning an Actor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24677" y="4832696"/>
            <a:ext cx="307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Learning a Critic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66418" y="4855883"/>
            <a:ext cx="25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Actor + Critic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>
            <a:off x="6622174" y="3772631"/>
            <a:ext cx="851126" cy="107276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2460333" y="3709268"/>
            <a:ext cx="904080" cy="111395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cxnSpLocks/>
          </p:cNvCxnSpPr>
          <p:nvPr/>
        </p:nvCxnSpPr>
        <p:spPr>
          <a:xfrm>
            <a:off x="4931392" y="3514276"/>
            <a:ext cx="75801" cy="138701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2148560" y="5916372"/>
            <a:ext cx="497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Model-based Approach</a:t>
            </a:r>
            <a:endParaRPr lang="zh-TW" altLang="en-US" sz="2800" b="1" i="1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2570" y="1938344"/>
            <a:ext cx="2496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Model-free Approach</a:t>
            </a:r>
            <a:endParaRPr lang="zh-TW" altLang="en-US" sz="2800" b="1" i="1" u="sng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7193A19-70B4-4BE0-9A1E-C9E182A48049}"/>
              </a:ext>
            </a:extLst>
          </p:cNvPr>
          <p:cNvSpPr txBox="1"/>
          <p:nvPr/>
        </p:nvSpPr>
        <p:spPr>
          <a:xfrm>
            <a:off x="3186928" y="534772"/>
            <a:ext cx="5592469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Alpha Go: policy-based + value-based + model-based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80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Policy-based Approach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Learning an Actor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5766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Steps for Deep Learning</a:t>
            </a:r>
            <a:endParaRPr lang="zh-TW" altLang="en-US" dirty="0"/>
          </a:p>
        </p:txBody>
      </p:sp>
      <p:pic>
        <p:nvPicPr>
          <p:cNvPr id="9" name="Picture 2" descr="http://cdc.tencent.com/wp-content/uploads/2011/03/banner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6" y="4272943"/>
            <a:ext cx="6344865" cy="22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85011" y="3752284"/>
            <a:ext cx="3986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Deep Learning is so simple ……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32263" y="1885725"/>
            <a:ext cx="2259724" cy="17332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14477" y="2566317"/>
            <a:ext cx="227751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Neural Network as Actor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13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network as Actor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400" dirty="0"/>
              <a:t>Input of neural network: the observation of machine represented as a vector or a matrix</a:t>
            </a:r>
          </a:p>
          <a:p>
            <a:r>
              <a:rPr lang="en-US" altLang="zh-TW" sz="2400" dirty="0"/>
              <a:t>Output neural network : each action corresponds to a neuron in output layer</a:t>
            </a:r>
          </a:p>
          <a:p>
            <a:pPr lvl="2"/>
            <a:endParaRPr lang="zh-TW" altLang="en-US" dirty="0"/>
          </a:p>
        </p:txBody>
      </p:sp>
      <p:sp>
        <p:nvSpPr>
          <p:cNvPr id="5" name="Shape 226"/>
          <p:cNvSpPr/>
          <p:nvPr/>
        </p:nvSpPr>
        <p:spPr>
          <a:xfrm>
            <a:off x="4703601" y="4053382"/>
            <a:ext cx="312049" cy="15052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38"/>
          <p:cNvSpPr/>
          <p:nvPr/>
        </p:nvSpPr>
        <p:spPr>
          <a:xfrm>
            <a:off x="4732244" y="4145693"/>
            <a:ext cx="247823" cy="247823"/>
          </a:xfrm>
          <a:prstGeom prst="ellipse">
            <a:avLst/>
          </a:prstGeom>
          <a:gradFill>
            <a:gsLst>
              <a:gs pos="0">
                <a:srgbClr val="FFE379"/>
              </a:gs>
              <a:gs pos="35000">
                <a:srgbClr val="FFEBA2"/>
              </a:gs>
              <a:gs pos="100000">
                <a:srgbClr val="FFF5D9"/>
              </a:gs>
            </a:gsLst>
            <a:lin ang="16200038" scaled="0"/>
          </a:gradFill>
          <a:ln w="9525" cap="flat" cmpd="sng">
            <a:solidFill>
              <a:srgbClr val="F3B1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39"/>
          <p:cNvSpPr/>
          <p:nvPr/>
        </p:nvSpPr>
        <p:spPr>
          <a:xfrm>
            <a:off x="4739040" y="4476045"/>
            <a:ext cx="247030" cy="247030"/>
          </a:xfrm>
          <a:prstGeom prst="ellipse">
            <a:avLst/>
          </a:prstGeom>
          <a:gradFill>
            <a:gsLst>
              <a:gs pos="0">
                <a:srgbClr val="FFE379"/>
              </a:gs>
              <a:gs pos="35000">
                <a:srgbClr val="FFEBA2"/>
              </a:gs>
              <a:gs pos="100000">
                <a:srgbClr val="FFF5D9"/>
              </a:gs>
            </a:gsLst>
            <a:lin ang="16200038" scaled="0"/>
          </a:gradFill>
          <a:ln w="9525" cap="flat" cmpd="sng">
            <a:solidFill>
              <a:srgbClr val="F3B1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40"/>
          <p:cNvSpPr/>
          <p:nvPr/>
        </p:nvSpPr>
        <p:spPr>
          <a:xfrm>
            <a:off x="4749108" y="5246223"/>
            <a:ext cx="242473" cy="242473"/>
          </a:xfrm>
          <a:prstGeom prst="ellipse">
            <a:avLst/>
          </a:prstGeom>
          <a:gradFill>
            <a:gsLst>
              <a:gs pos="0">
                <a:srgbClr val="FFE379"/>
              </a:gs>
              <a:gs pos="35000">
                <a:srgbClr val="FFEBA2"/>
              </a:gs>
              <a:gs pos="100000">
                <a:srgbClr val="FFF5D9"/>
              </a:gs>
            </a:gsLst>
            <a:lin ang="16200038" scaled="0"/>
          </a:gradFill>
          <a:ln w="9525" cap="flat" cmpd="sng">
            <a:solidFill>
              <a:srgbClr val="F3B1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41"/>
          <p:cNvSpPr txBox="1"/>
          <p:nvPr/>
        </p:nvSpPr>
        <p:spPr>
          <a:xfrm rot="5400000">
            <a:off x="4730941" y="4838998"/>
            <a:ext cx="579899" cy="394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0" name="向左箭號 112"/>
          <p:cNvSpPr/>
          <p:nvPr/>
        </p:nvSpPr>
        <p:spPr>
          <a:xfrm flipH="1">
            <a:off x="4304820" y="4636843"/>
            <a:ext cx="361871" cy="3652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 flipH="1">
            <a:off x="3761595" y="4478830"/>
            <a:ext cx="72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2" name="Shape 226"/>
          <p:cNvSpPr/>
          <p:nvPr/>
        </p:nvSpPr>
        <p:spPr>
          <a:xfrm>
            <a:off x="3627992" y="4145693"/>
            <a:ext cx="300424" cy="13172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Shape 229"/>
          <p:cNvCxnSpPr/>
          <p:nvPr/>
        </p:nvCxnSpPr>
        <p:spPr>
          <a:xfrm>
            <a:off x="5026193" y="4267574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4" name="Shape 229"/>
          <p:cNvCxnSpPr/>
          <p:nvPr/>
        </p:nvCxnSpPr>
        <p:spPr>
          <a:xfrm>
            <a:off x="5022061" y="4680870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" name="Shape 229"/>
          <p:cNvCxnSpPr/>
          <p:nvPr/>
        </p:nvCxnSpPr>
        <p:spPr>
          <a:xfrm>
            <a:off x="5015349" y="5349725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6" name="向左箭號 66"/>
          <p:cNvSpPr/>
          <p:nvPr/>
        </p:nvSpPr>
        <p:spPr>
          <a:xfrm flipH="1">
            <a:off x="3218805" y="4636843"/>
            <a:ext cx="361871" cy="3652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左箭號 67"/>
          <p:cNvSpPr/>
          <p:nvPr/>
        </p:nvSpPr>
        <p:spPr>
          <a:xfrm flipH="1">
            <a:off x="2383532" y="4623409"/>
            <a:ext cx="432365" cy="3652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flipH="1">
            <a:off x="2755074" y="3988801"/>
            <a:ext cx="2340518" cy="1668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Shape 226"/>
          <p:cNvSpPr/>
          <p:nvPr/>
        </p:nvSpPr>
        <p:spPr>
          <a:xfrm>
            <a:off x="2873557" y="4145693"/>
            <a:ext cx="300424" cy="13172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846571" y="3451868"/>
            <a:ext cx="222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FF0000"/>
                </a:solidFill>
              </a:rPr>
              <a:t>NN as actor </a:t>
            </a:r>
            <a:endParaRPr lang="zh-TW" alt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40098" y="5349407"/>
            <a:ext cx="128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pixels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464145" y="5121399"/>
            <a:ext cx="89558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fire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5464145" y="4523020"/>
            <a:ext cx="89558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right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5468094" y="4066316"/>
            <a:ext cx="89163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7245757" y="4219281"/>
            <a:ext cx="162899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Probability of taking the action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5519" y="5802426"/>
            <a:ext cx="7943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What is the benefit of using network instead of lookup table? </a:t>
            </a:r>
            <a:endParaRPr lang="zh-TW" altLang="en-US" sz="2400" dirty="0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97" y="2943606"/>
            <a:ext cx="1063816" cy="1081303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6306424" y="4042783"/>
            <a:ext cx="63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6309371" y="4513699"/>
            <a:ext cx="63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0.2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315400" y="5090621"/>
            <a:ext cx="63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0.1</a:t>
            </a:r>
            <a:endParaRPr lang="zh-TW" altLang="en-US" sz="2400" dirty="0"/>
          </a:p>
        </p:txBody>
      </p:sp>
      <p:sp>
        <p:nvSpPr>
          <p:cNvPr id="40" name="右大括弧 39"/>
          <p:cNvSpPr/>
          <p:nvPr/>
        </p:nvSpPr>
        <p:spPr>
          <a:xfrm>
            <a:off x="6864524" y="3963723"/>
            <a:ext cx="241292" cy="1719055"/>
          </a:xfrm>
          <a:prstGeom prst="rightBrace">
            <a:avLst>
              <a:gd name="adj1" fmla="val 5254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42" y="4160988"/>
            <a:ext cx="1869691" cy="1229829"/>
          </a:xfrm>
          <a:prstGeom prst="rect">
            <a:avLst/>
          </a:prstGeom>
        </p:spPr>
      </p:pic>
      <p:sp>
        <p:nvSpPr>
          <p:cNvPr id="42" name="文字方塊 41"/>
          <p:cNvSpPr txBox="1"/>
          <p:nvPr/>
        </p:nvSpPr>
        <p:spPr>
          <a:xfrm>
            <a:off x="6568688" y="6222233"/>
            <a:ext cx="214349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generalization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6" grpId="0" animBg="1"/>
      <p:bldP spid="17" grpId="0" animBg="1"/>
      <p:bldP spid="18" grpId="0" animBg="1"/>
      <p:bldP spid="19" grpId="0" animBg="1"/>
      <p:bldP spid="21" grpId="0"/>
      <p:bldP spid="28" grpId="0"/>
      <p:bldP spid="30" grpId="0" animBg="1"/>
      <p:bldP spid="31" grpId="0" animBg="1"/>
      <p:bldP spid="32" grpId="0" animBg="1"/>
      <p:bldP spid="33" grpId="0" animBg="1"/>
      <p:bldP spid="20" grpId="0"/>
      <p:bldP spid="37" grpId="0"/>
      <p:bldP spid="38" grpId="0"/>
      <p:bldP spid="39" grpId="0"/>
      <p:bldP spid="40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5766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Steps for Deep Learning</a:t>
            </a:r>
            <a:endParaRPr lang="zh-TW" altLang="en-US" dirty="0"/>
          </a:p>
        </p:txBody>
      </p:sp>
      <p:pic>
        <p:nvPicPr>
          <p:cNvPr id="9" name="Picture 2" descr="http://cdc.tencent.com/wp-content/uploads/2011/03/banner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6" y="4272943"/>
            <a:ext cx="6344865" cy="22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85011" y="3752284"/>
            <a:ext cx="3986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Deep Learning is so simple ……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442138" y="1885725"/>
            <a:ext cx="2259724" cy="17332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14477" y="2595411"/>
            <a:ext cx="227751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Neural Network as Actor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37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Goodness of Actor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Review: Supervised learning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5844094" y="3824693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686822" y="3812432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503719" y="3840073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5150374" y="4860852"/>
            <a:ext cx="6344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5259690" y="6106742"/>
            <a:ext cx="5251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5126490" y="4082049"/>
            <a:ext cx="6583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572107" y="4557766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577925" y="3987437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054934"/>
              </p:ext>
            </p:extLst>
          </p:nvPr>
        </p:nvGraphicFramePr>
        <p:xfrm>
          <a:off x="1590624" y="3892187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" name="方程式" r:id="rId3" imgW="152280" imgH="215640" progId="Equation.3">
                  <p:embed/>
                </p:oleObj>
              </mc:Choice>
              <mc:Fallback>
                <p:oleObj name="方程式" r:id="rId3" imgW="152280" imgH="215640" progId="Equation.3">
                  <p:embed/>
                  <p:pic>
                    <p:nvPicPr>
                      <p:cNvPr id="4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24" y="3892187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980210"/>
              </p:ext>
            </p:extLst>
          </p:nvPr>
        </p:nvGraphicFramePr>
        <p:xfrm>
          <a:off x="1595920" y="4474916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" name="方程式" r:id="rId5" imgW="164880" imgH="215640" progId="Equation.3">
                  <p:embed/>
                </p:oleObj>
              </mc:Choice>
              <mc:Fallback>
                <p:oleObj name="方程式" r:id="rId5" imgW="164880" imgH="215640" progId="Equation.3">
                  <p:embed/>
                  <p:pic>
                    <p:nvPicPr>
                      <p:cNvPr id="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920" y="4474916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橢圓 13"/>
          <p:cNvSpPr/>
          <p:nvPr/>
        </p:nvSpPr>
        <p:spPr>
          <a:xfrm>
            <a:off x="2783932" y="3823434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786274" y="4602004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774641" y="583001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 rot="5400000">
            <a:off x="2771894" y="525230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1581632" y="5955523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35567"/>
              </p:ext>
            </p:extLst>
          </p:nvPr>
        </p:nvGraphicFramePr>
        <p:xfrm>
          <a:off x="1509709" y="5858756"/>
          <a:ext cx="5445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" name="方程式" r:id="rId7" imgW="253800" imgH="228600" progId="Equation.3">
                  <p:embed/>
                </p:oleObj>
              </mc:Choice>
              <mc:Fallback>
                <p:oleObj name="方程式" r:id="rId7" imgW="253800" imgH="228600" progId="Equation.3">
                  <p:embed/>
                  <p:pic>
                    <p:nvPicPr>
                      <p:cNvPr id="6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09" y="5858756"/>
                        <a:ext cx="5445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 rot="5400000">
            <a:off x="1457564" y="5240465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011139" y="3764850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028762" y="455034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040942" y="580664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24" name="直線單箭頭接點 23"/>
          <p:cNvCxnSpPr>
            <a:stCxn id="14" idx="6"/>
          </p:cNvCxnSpPr>
          <p:nvPr/>
        </p:nvCxnSpPr>
        <p:spPr>
          <a:xfrm>
            <a:off x="3358090" y="4110513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3358090" y="4902265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3348799" y="6124234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5" idx="6"/>
          </p:cNvCxnSpPr>
          <p:nvPr/>
        </p:nvCxnSpPr>
        <p:spPr>
          <a:xfrm flipV="1">
            <a:off x="3360432" y="4110513"/>
            <a:ext cx="739062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4" idx="6"/>
          </p:cNvCxnSpPr>
          <p:nvPr/>
        </p:nvCxnSpPr>
        <p:spPr>
          <a:xfrm>
            <a:off x="3358090" y="4110513"/>
            <a:ext cx="743746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14" idx="6"/>
          </p:cNvCxnSpPr>
          <p:nvPr/>
        </p:nvCxnSpPr>
        <p:spPr>
          <a:xfrm>
            <a:off x="3358090" y="4110513"/>
            <a:ext cx="732113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15" idx="6"/>
          </p:cNvCxnSpPr>
          <p:nvPr/>
        </p:nvCxnSpPr>
        <p:spPr>
          <a:xfrm>
            <a:off x="3360432" y="4889083"/>
            <a:ext cx="729771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16" idx="6"/>
          </p:cNvCxnSpPr>
          <p:nvPr/>
        </p:nvCxnSpPr>
        <p:spPr>
          <a:xfrm flipV="1">
            <a:off x="3348799" y="4110513"/>
            <a:ext cx="750695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16" idx="6"/>
          </p:cNvCxnSpPr>
          <p:nvPr/>
        </p:nvCxnSpPr>
        <p:spPr>
          <a:xfrm flipV="1">
            <a:off x="3348799" y="4889083"/>
            <a:ext cx="753037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endCxn id="14" idx="2"/>
          </p:cNvCxnSpPr>
          <p:nvPr/>
        </p:nvCxnSpPr>
        <p:spPr>
          <a:xfrm flipV="1">
            <a:off x="1924532" y="4110513"/>
            <a:ext cx="859400" cy="29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11" idx="3"/>
            <a:endCxn id="15" idx="2"/>
          </p:cNvCxnSpPr>
          <p:nvPr/>
        </p:nvCxnSpPr>
        <p:spPr>
          <a:xfrm>
            <a:off x="1920825" y="4158887"/>
            <a:ext cx="865449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stCxn id="11" idx="3"/>
            <a:endCxn id="16" idx="2"/>
          </p:cNvCxnSpPr>
          <p:nvPr/>
        </p:nvCxnSpPr>
        <p:spPr>
          <a:xfrm>
            <a:off x="1920825" y="4158887"/>
            <a:ext cx="853816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3" idx="3"/>
            <a:endCxn id="14" idx="2"/>
          </p:cNvCxnSpPr>
          <p:nvPr/>
        </p:nvCxnSpPr>
        <p:spPr>
          <a:xfrm flipV="1">
            <a:off x="1948345" y="4110513"/>
            <a:ext cx="835587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stCxn id="10" idx="3"/>
            <a:endCxn id="15" idx="2"/>
          </p:cNvCxnSpPr>
          <p:nvPr/>
        </p:nvCxnSpPr>
        <p:spPr>
          <a:xfrm>
            <a:off x="1915007" y="4729216"/>
            <a:ext cx="871267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10" idx="3"/>
            <a:endCxn id="16" idx="2"/>
          </p:cNvCxnSpPr>
          <p:nvPr/>
        </p:nvCxnSpPr>
        <p:spPr>
          <a:xfrm>
            <a:off x="1915007" y="4729216"/>
            <a:ext cx="859634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19" idx="3"/>
            <a:endCxn id="14" idx="2"/>
          </p:cNvCxnSpPr>
          <p:nvPr/>
        </p:nvCxnSpPr>
        <p:spPr>
          <a:xfrm flipV="1">
            <a:off x="1986504" y="4110513"/>
            <a:ext cx="797428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19" idx="3"/>
            <a:endCxn id="15" idx="2"/>
          </p:cNvCxnSpPr>
          <p:nvPr/>
        </p:nvCxnSpPr>
        <p:spPr>
          <a:xfrm flipV="1">
            <a:off x="1960135" y="4889083"/>
            <a:ext cx="826139" cy="1214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stCxn id="19" idx="3"/>
            <a:endCxn id="16" idx="2"/>
          </p:cNvCxnSpPr>
          <p:nvPr/>
        </p:nvCxnSpPr>
        <p:spPr>
          <a:xfrm>
            <a:off x="1960135" y="6103689"/>
            <a:ext cx="814506" cy="134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 rot="5400000">
            <a:off x="5786284" y="532568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855377" y="3806868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y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876475" y="4615177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y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844094" y="5871320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y</a:t>
            </a:r>
            <a:r>
              <a:rPr lang="en-US" altLang="zh-TW" sz="2800" baseline="-25000" dirty="0"/>
              <a:t>10</a:t>
            </a:r>
            <a:endParaRPr lang="zh-TW" altLang="en-US" sz="2800" baseline="-25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3106416" y="488711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6625125" y="5478469"/>
                <a:ext cx="1014273" cy="95410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Loss </a:t>
                </a:r>
                <a:endParaRPr lang="en-US" altLang="zh-TW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125" y="5478469"/>
                <a:ext cx="1014273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圖片 47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759757" y="2865167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9" name="文字方塊 48"/>
          <p:cNvSpPr txBox="1"/>
          <p:nvPr/>
        </p:nvSpPr>
        <p:spPr>
          <a:xfrm>
            <a:off x="4562483" y="2954228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“1”</a:t>
            </a:r>
            <a:endParaRPr lang="zh-TW" altLang="en-US" sz="2800" dirty="0"/>
          </a:p>
        </p:txBody>
      </p:sp>
      <p:pic>
        <p:nvPicPr>
          <p:cNvPr id="50" name="圖片 49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85920" y="481616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1" name="群組 50"/>
          <p:cNvGrpSpPr/>
          <p:nvPr/>
        </p:nvGrpSpPr>
        <p:grpSpPr>
          <a:xfrm>
            <a:off x="7880240" y="3840073"/>
            <a:ext cx="654489" cy="2625052"/>
            <a:chOff x="7996358" y="2461791"/>
            <a:chExt cx="654489" cy="2625052"/>
          </a:xfrm>
        </p:grpSpPr>
        <p:sp>
          <p:nvSpPr>
            <p:cNvPr id="52" name="矩形 51"/>
            <p:cNvSpPr/>
            <p:nvPr/>
          </p:nvSpPr>
          <p:spPr>
            <a:xfrm>
              <a:off x="8062418" y="2461791"/>
              <a:ext cx="498951" cy="262505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文字方塊 52"/>
            <p:cNvSpPr txBox="1"/>
            <p:nvPr/>
          </p:nvSpPr>
          <p:spPr>
            <a:xfrm rot="5400000">
              <a:off x="8004608" y="394803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7996358" y="2508931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1</a:t>
              </a:r>
              <a:endParaRPr lang="zh-TW" altLang="en-US" sz="2800" baseline="-25000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8005216" y="3269035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0</a:t>
              </a:r>
              <a:endParaRPr lang="zh-TW" altLang="en-US" sz="2800" baseline="-25000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7996358" y="4489333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0</a:t>
              </a:r>
              <a:endParaRPr lang="zh-TW" altLang="en-US" sz="2800" baseline="-25000" dirty="0"/>
            </a:p>
          </p:txBody>
        </p:sp>
      </p:grpSp>
      <p:sp>
        <p:nvSpPr>
          <p:cNvPr id="57" name="左-右雙向箭號 114"/>
          <p:cNvSpPr/>
          <p:nvPr/>
        </p:nvSpPr>
        <p:spPr>
          <a:xfrm>
            <a:off x="6375426" y="5062778"/>
            <a:ext cx="1513672" cy="35939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8" name="直線接點 57"/>
          <p:cNvCxnSpPr/>
          <p:nvPr/>
        </p:nvCxnSpPr>
        <p:spPr>
          <a:xfrm flipH="1">
            <a:off x="856339" y="3192568"/>
            <a:ext cx="27286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5217336" y="3215838"/>
            <a:ext cx="2987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845920" y="3225167"/>
            <a:ext cx="0" cy="1480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8204632" y="3225167"/>
            <a:ext cx="0" cy="5817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4685446" y="3822860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4761290" y="3814754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4763632" y="4574663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4770660" y="5821336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文字方塊 65"/>
          <p:cNvSpPr txBox="1"/>
          <p:nvPr/>
        </p:nvSpPr>
        <p:spPr>
          <a:xfrm rot="5400000">
            <a:off x="4767913" y="5240466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67" name="矩形 66"/>
          <p:cNvSpPr/>
          <p:nvPr/>
        </p:nvSpPr>
        <p:spPr>
          <a:xfrm>
            <a:off x="8020464" y="5025609"/>
            <a:ext cx="93063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target</a:t>
            </a:r>
            <a:endParaRPr lang="zh-TW" altLang="en-US" sz="2400" dirty="0"/>
          </a:p>
        </p:txBody>
      </p:sp>
      <p:sp>
        <p:nvSpPr>
          <p:cNvPr id="68" name="矩形 67"/>
          <p:cNvSpPr/>
          <p:nvPr/>
        </p:nvSpPr>
        <p:spPr>
          <a:xfrm rot="5400000">
            <a:off x="3705617" y="4786954"/>
            <a:ext cx="2691859" cy="7005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6386780" y="4023081"/>
            <a:ext cx="152222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2165401" y="4633988"/>
                <a:ext cx="2646238" cy="954107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Given a set of parameters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401" y="4633988"/>
                <a:ext cx="2646238" cy="9541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6880768" y="1552530"/>
                <a:ext cx="1627497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768" y="1552530"/>
                <a:ext cx="1627497" cy="12115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字方塊 72"/>
          <p:cNvSpPr txBox="1"/>
          <p:nvPr/>
        </p:nvSpPr>
        <p:spPr>
          <a:xfrm>
            <a:off x="5837498" y="987370"/>
            <a:ext cx="180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Total Loss:</a:t>
            </a:r>
            <a:endParaRPr lang="zh-TW" altLang="en-US" sz="2800" dirty="0"/>
          </a:p>
        </p:txBody>
      </p:sp>
      <p:sp>
        <p:nvSpPr>
          <p:cNvPr id="74" name="矩形 73"/>
          <p:cNvSpPr/>
          <p:nvPr/>
        </p:nvSpPr>
        <p:spPr>
          <a:xfrm>
            <a:off x="6758764" y="1552529"/>
            <a:ext cx="1850601" cy="132660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/>
          <p:cNvSpPr txBox="1"/>
          <p:nvPr/>
        </p:nvSpPr>
        <p:spPr>
          <a:xfrm>
            <a:off x="2886531" y="2328176"/>
            <a:ext cx="303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 Example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23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57" grpId="0" animBg="1"/>
      <p:bldP spid="67" grpId="0" animBg="1"/>
      <p:bldP spid="69" grpId="0" animBg="1"/>
      <p:bldP spid="72" grpId="0"/>
      <p:bldP spid="73" grpId="0"/>
      <p:bldP spid="74" grpId="0" animBg="1"/>
      <p:bldP spid="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Goodness of Actor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172075"/>
              </a:xfrm>
            </p:spPr>
            <p:txBody>
              <a:bodyPr/>
              <a:lstStyle/>
              <a:p>
                <a:r>
                  <a:rPr lang="en-US" altLang="zh-TW" sz="2400" dirty="0"/>
                  <a:t>Given an 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400" dirty="0"/>
                  <a:t> with network parameter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Use the 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400" dirty="0"/>
                  <a:t> to play the video game</a:t>
                </a:r>
              </a:p>
              <a:p>
                <a:pPr lvl="1"/>
                <a:r>
                  <a:rPr lang="en-US" altLang="zh-TW" sz="1800" dirty="0"/>
                  <a:t>Start with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1800" dirty="0"/>
              </a:p>
              <a:p>
                <a:pPr lvl="1"/>
                <a:r>
                  <a:rPr lang="en-US" altLang="zh-TW" sz="1800" dirty="0"/>
                  <a:t>Machine</a:t>
                </a:r>
                <a:r>
                  <a:rPr lang="en-US" altLang="zh-TW" sz="1800" b="0" dirty="0"/>
                  <a:t> decides to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1800" dirty="0"/>
              </a:p>
              <a:p>
                <a:pPr lvl="1"/>
                <a:r>
                  <a:rPr lang="en-US" altLang="zh-TW" sz="1800" dirty="0"/>
                  <a:t>Machine obtains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1800" dirty="0"/>
              </a:p>
              <a:p>
                <a:pPr lvl="1"/>
                <a:r>
                  <a:rPr lang="en-US" altLang="zh-TW" sz="1800" dirty="0"/>
                  <a:t>Machine sees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1800" dirty="0"/>
              </a:p>
              <a:p>
                <a:pPr lvl="1"/>
                <a:r>
                  <a:rPr lang="en-US" altLang="zh-TW" sz="1800" dirty="0"/>
                  <a:t>Machine decides to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1800" dirty="0"/>
              </a:p>
              <a:p>
                <a:pPr lvl="1"/>
                <a:r>
                  <a:rPr lang="en-US" altLang="zh-TW" sz="1800" dirty="0"/>
                  <a:t>Machine obtains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1800" dirty="0"/>
              </a:p>
              <a:p>
                <a:pPr lvl="1"/>
                <a:r>
                  <a:rPr lang="en-US" altLang="zh-TW" sz="1800" dirty="0"/>
                  <a:t>Machine sees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sz="1800" dirty="0"/>
              </a:p>
              <a:p>
                <a:pPr lvl="1"/>
                <a:r>
                  <a:rPr lang="en-US" altLang="zh-TW" sz="1800" dirty="0"/>
                  <a:t>……</a:t>
                </a:r>
              </a:p>
              <a:p>
                <a:pPr lvl="1"/>
                <a:r>
                  <a:rPr lang="en-US" altLang="zh-TW" sz="1800" dirty="0"/>
                  <a:t>Machine decides to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zh-TW" sz="1800" dirty="0"/>
              </a:p>
              <a:p>
                <a:pPr lvl="1"/>
                <a:r>
                  <a:rPr lang="en-US" altLang="zh-TW" sz="1800" dirty="0"/>
                  <a:t>Machine obtains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172075"/>
              </a:xfrm>
              <a:blipFill>
                <a:blip r:embed="rId2"/>
                <a:stretch>
                  <a:fillRect l="-1005" t="-16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159830" y="2738421"/>
                <a:ext cx="3759200" cy="468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Total reward: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30" y="2738421"/>
                <a:ext cx="3759200" cy="468013"/>
              </a:xfrm>
              <a:prstGeom prst="rect">
                <a:avLst/>
              </a:prstGeom>
              <a:blipFill>
                <a:blip r:embed="rId3"/>
                <a:stretch>
                  <a:fillRect l="-2431" t="-127273" r="-2269" b="-1922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159830" y="3231514"/>
                <a:ext cx="3410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Even with the same 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400" dirty="0"/>
                  <a:t> is different each time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30" y="3231514"/>
                <a:ext cx="3410857" cy="830997"/>
              </a:xfrm>
              <a:prstGeom prst="rect">
                <a:avLst/>
              </a:prstGeom>
              <a:blipFill>
                <a:blip r:embed="rId4"/>
                <a:stretch>
                  <a:fillRect l="-2679" t="-5882" r="-3214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159830" y="4972568"/>
                <a:ext cx="3410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as the </a:t>
                </a:r>
                <a:r>
                  <a:rPr lang="en-US" altLang="zh-TW" sz="2400" i="1" u="sng" dirty="0"/>
                  <a:t>expected value </a:t>
                </a:r>
                <a:r>
                  <a:rPr lang="en-US" altLang="zh-TW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 sz="2400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30" y="4972568"/>
                <a:ext cx="3410857" cy="830997"/>
              </a:xfrm>
              <a:prstGeom prst="rect">
                <a:avLst/>
              </a:prstGeom>
              <a:blipFill>
                <a:blip r:embed="rId5"/>
                <a:stretch>
                  <a:fillRect l="-2679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879600" y="6001824"/>
                <a:ext cx="58678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400" dirty="0"/>
                  <a:t> evaluates the goodness of an 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6001824"/>
                <a:ext cx="5867862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5544457" y="4062511"/>
            <a:ext cx="337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Randomness in the actor and the game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084864" y="5467614"/>
            <a:ext cx="62865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82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Goodness of Actor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27589" y="2432823"/>
                <a:ext cx="1477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9" y="2432823"/>
                <a:ext cx="147796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1121" y="2925847"/>
                <a:ext cx="91128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1" y="2925847"/>
                <a:ext cx="91128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5491" y="3680705"/>
                <a:ext cx="6128537" cy="13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" y="3680705"/>
                <a:ext cx="6128537" cy="13038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91030" y="5417812"/>
                <a:ext cx="2049031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Control by your 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030" y="5417812"/>
                <a:ext cx="2049031" cy="830997"/>
              </a:xfrm>
              <a:prstGeom prst="rect">
                <a:avLst/>
              </a:prstGeom>
              <a:blipFill>
                <a:blip r:embed="rId8"/>
                <a:stretch>
                  <a:fillRect l="-297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138287" y="5434437"/>
            <a:ext cx="180812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related to your actor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535241" y="4883424"/>
                <a:ext cx="1059074" cy="15696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altLang="zh-TW" sz="2400" dirty="0"/>
              </a:p>
              <a:p>
                <a:pPr algn="ctr"/>
                <a:r>
                  <a:rPr lang="en-US" altLang="zh-TW" sz="2400" dirty="0"/>
                  <a:t>Actor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algn="ctr"/>
                <a:endParaRPr lang="en-US" altLang="zh-TW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241" y="4883424"/>
                <a:ext cx="1059074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7540954" y="4760566"/>
            <a:ext cx="76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left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594314" y="5310176"/>
            <a:ext cx="76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right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554440" y="5919816"/>
            <a:ext cx="76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fire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761426" y="5436719"/>
                <a:ext cx="506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26" y="5436719"/>
                <a:ext cx="50693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號: 向右 16"/>
          <p:cNvSpPr/>
          <p:nvPr/>
        </p:nvSpPr>
        <p:spPr>
          <a:xfrm>
            <a:off x="6190626" y="5383935"/>
            <a:ext cx="363168" cy="6074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7594315" y="5172754"/>
            <a:ext cx="768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7594315" y="5775645"/>
            <a:ext cx="768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7594315" y="6332005"/>
            <a:ext cx="768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8354957" y="4922270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0.1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8354957" y="5528519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0.2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8338401" y="6078639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0.7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270875" y="3946608"/>
                <a:ext cx="2827634" cy="83099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𝑓𝑖𝑟𝑒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75" y="3946608"/>
                <a:ext cx="2827634" cy="830997"/>
              </a:xfrm>
              <a:prstGeom prst="rect">
                <a:avLst/>
              </a:prstGeom>
              <a:blipFill>
                <a:blip r:embed="rId11"/>
                <a:stretch>
                  <a:fillRect l="-2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 flipV="1">
            <a:off x="548639" y="4589762"/>
            <a:ext cx="7891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cxnSpLocks/>
          </p:cNvCxnSpPr>
          <p:nvPr/>
        </p:nvCxnSpPr>
        <p:spPr>
          <a:xfrm>
            <a:off x="3643746" y="4589762"/>
            <a:ext cx="232479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cxnSpLocks/>
          </p:cNvCxnSpPr>
          <p:nvPr/>
        </p:nvCxnSpPr>
        <p:spPr>
          <a:xfrm>
            <a:off x="1963765" y="4589762"/>
            <a:ext cx="1679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endCxn id="10" idx="0"/>
          </p:cNvCxnSpPr>
          <p:nvPr/>
        </p:nvCxnSpPr>
        <p:spPr>
          <a:xfrm>
            <a:off x="2809702" y="4589762"/>
            <a:ext cx="1505844" cy="828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cxnSpLocks/>
          </p:cNvCxnSpPr>
          <p:nvPr/>
        </p:nvCxnSpPr>
        <p:spPr>
          <a:xfrm>
            <a:off x="866573" y="4627677"/>
            <a:ext cx="883130" cy="79013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cxnSpLocks/>
          </p:cNvCxnSpPr>
          <p:nvPr/>
        </p:nvCxnSpPr>
        <p:spPr>
          <a:xfrm flipH="1">
            <a:off x="2315002" y="4629515"/>
            <a:ext cx="2510511" cy="80492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1359576A-8A4F-4135-A44F-BA9072F97672}"/>
                  </a:ext>
                </a:extLst>
              </p:cNvPr>
              <p:cNvSpPr txBox="1"/>
              <p:nvPr/>
            </p:nvSpPr>
            <p:spPr>
              <a:xfrm>
                <a:off x="5578484" y="625864"/>
                <a:ext cx="3410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as the </a:t>
                </a:r>
                <a:r>
                  <a:rPr lang="en-US" altLang="zh-TW" sz="2400" i="1" u="sng" dirty="0"/>
                  <a:t>expected value </a:t>
                </a:r>
                <a:r>
                  <a:rPr lang="en-US" altLang="zh-TW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 sz="2400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1359576A-8A4F-4135-A44F-BA9072F97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484" y="625864"/>
                <a:ext cx="3410857" cy="830997"/>
              </a:xfrm>
              <a:prstGeom prst="rect">
                <a:avLst/>
              </a:prstGeom>
              <a:blipFill>
                <a:blip r:embed="rId12"/>
                <a:stretch>
                  <a:fillRect l="-2679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4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22" grpId="0"/>
      <p:bldP spid="23" grpId="0"/>
      <p:bldP spid="24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Goodness of Actor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An episode is considered as a trajectory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sz="24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If you use an actor to play the game, each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dirty="0"/>
                  <a:t> has a probability to be sampled </a:t>
                </a:r>
              </a:p>
              <a:p>
                <a:pPr lvl="2"/>
                <a:r>
                  <a:rPr lang="en-US" altLang="zh-TW" sz="2400" dirty="0"/>
                  <a:t>The probability depends on actor parameter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400" dirty="0"/>
                  <a:t>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76729" y="4744592"/>
                <a:ext cx="93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29" y="4744592"/>
                <a:ext cx="936171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65364" y="4553808"/>
                <a:ext cx="2540000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64" y="4553808"/>
                <a:ext cx="2540000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612900" y="5587891"/>
            <a:ext cx="252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Sum over all possible trajectory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808322" y="4458715"/>
                <a:ext cx="30961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400" dirty="0"/>
                  <a:t> to play the game N times, </a:t>
                </a:r>
              </a:p>
              <a:p>
                <a:r>
                  <a:rPr lang="en-US" altLang="zh-TW" sz="2400" dirty="0"/>
                  <a:t>obtain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22" y="4458715"/>
                <a:ext cx="3096191" cy="1200329"/>
              </a:xfrm>
              <a:prstGeom prst="rect">
                <a:avLst/>
              </a:prstGeom>
              <a:blipFill>
                <a:blip r:embed="rId6"/>
                <a:stretch>
                  <a:fillRect l="-3150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808322" y="5659044"/>
                <a:ext cx="32502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Sampling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from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400" dirty="0"/>
                  <a:t> N times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22" y="5659044"/>
                <a:ext cx="3250293" cy="830997"/>
              </a:xfrm>
              <a:prstGeom prst="rect">
                <a:avLst/>
              </a:prstGeom>
              <a:blipFill>
                <a:blip r:embed="rId7"/>
                <a:stretch>
                  <a:fillRect l="-3002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57827" y="4419463"/>
                <a:ext cx="2232933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827" y="4419463"/>
                <a:ext cx="2232933" cy="11308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783443" y="4579208"/>
            <a:ext cx="479992" cy="954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906995" y="4704824"/>
            <a:ext cx="856399" cy="569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148309" y="4431121"/>
            <a:ext cx="766592" cy="1119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5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Textbook: Reinforcement Learning: An Introduction </a:t>
            </a:r>
          </a:p>
          <a:p>
            <a:pPr lvl="1"/>
            <a:r>
              <a:rPr lang="en-US" altLang="zh-TW" dirty="0"/>
              <a:t>http://incompleteideas.net/sutton/book/the-book.html</a:t>
            </a:r>
          </a:p>
          <a:p>
            <a:r>
              <a:rPr lang="en-US" altLang="zh-TW" sz="2400" dirty="0"/>
              <a:t>Lectures of David Silver</a:t>
            </a:r>
          </a:p>
          <a:p>
            <a:pPr lvl="1"/>
            <a:r>
              <a:rPr lang="en-US" altLang="zh-TW" dirty="0"/>
              <a:t>http://www0.cs.ucl.ac.uk/staff/D.Silver/web/Teaching.html (10 lectures, around 1:30 each)</a:t>
            </a:r>
          </a:p>
          <a:p>
            <a:pPr lvl="1"/>
            <a:r>
              <a:rPr lang="en-US" altLang="zh-TW" dirty="0"/>
              <a:t>http://videolectures.net/rldm2015_silver_reinforcement_learning/ (Deep Reinforcement Learning )</a:t>
            </a:r>
          </a:p>
          <a:p>
            <a:r>
              <a:rPr lang="en-US" altLang="zh-TW" sz="2400" dirty="0"/>
              <a:t>Lectures of John Schulman</a:t>
            </a:r>
          </a:p>
          <a:p>
            <a:pPr lvl="1"/>
            <a:r>
              <a:rPr lang="en-US" altLang="zh-TW" dirty="0"/>
              <a:t>https://youtu.be/aUrX-rP_ss4</a:t>
            </a:r>
          </a:p>
          <a:p>
            <a:endParaRPr lang="zh-TW" altLang="en-US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73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5766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Steps for Deep Learning</a:t>
            </a:r>
            <a:endParaRPr lang="zh-TW" altLang="en-US" dirty="0"/>
          </a:p>
        </p:txBody>
      </p:sp>
      <p:pic>
        <p:nvPicPr>
          <p:cNvPr id="9" name="Picture 2" descr="http://cdc.tencent.com/wp-content/uploads/2011/03/banner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6" y="4272943"/>
            <a:ext cx="6344865" cy="22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85011" y="3752284"/>
            <a:ext cx="3986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Deep Learning is so simple ……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328293" y="1854853"/>
            <a:ext cx="2259724" cy="17332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14477" y="2595411"/>
            <a:ext cx="227751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Neural Network as Actor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527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Ascent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Problem statement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Gradient ascent</a:t>
                </a:r>
              </a:p>
              <a:p>
                <a:pPr lvl="1"/>
                <a:r>
                  <a:rPr lang="en-US" altLang="zh-TW" sz="2800" dirty="0"/>
                  <a:t>Start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lang="zh-TW" altLang="en-US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</m:sSub>
                  </m:oMath>
                </a14:m>
                <a:endParaRPr lang="zh-TW" altLang="en-US" sz="2800" dirty="0"/>
              </a:p>
              <a:p>
                <a:pPr lvl="1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314357" y="2475063"/>
                <a:ext cx="2685672" cy="571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57" y="2475063"/>
                <a:ext cx="2685672" cy="571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761847" y="4820742"/>
                <a:ext cx="9092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847" y="4820742"/>
                <a:ext cx="90928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761847" y="3461024"/>
                <a:ext cx="36662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847" y="3461024"/>
                <a:ext cx="36662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562034" y="4820742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034" y="4820742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000029" y="4079044"/>
                <a:ext cx="1959511" cy="2232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zh-TW" altLang="en-US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29" y="4079044"/>
                <a:ext cx="1959511" cy="2232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9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404604" y="571220"/>
            <a:ext cx="3177835" cy="988540"/>
            <a:chOff x="676729" y="4553808"/>
            <a:chExt cx="3177835" cy="988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676729" y="4744592"/>
                  <a:ext cx="9361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29" y="4744592"/>
                  <a:ext cx="936171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1314564" y="4553808"/>
                  <a:ext cx="2540000" cy="988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  <m:sup/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4564" y="4553808"/>
                  <a:ext cx="2540000" cy="9885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595808" y="762811"/>
                <a:ext cx="12489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808" y="762811"/>
                <a:ext cx="1248932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20377" y="1888613"/>
                <a:ext cx="3342069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77" y="1888613"/>
                <a:ext cx="3342069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79321" y="1881473"/>
                <a:ext cx="3638432" cy="99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321" y="1881473"/>
                <a:ext cx="3638432" cy="995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20377" y="3979627"/>
                <a:ext cx="4035977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77" y="3979627"/>
                <a:ext cx="4035977" cy="988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894120" y="4021086"/>
            <a:ext cx="479992" cy="954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017672" y="4146702"/>
            <a:ext cx="856399" cy="569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422038" y="5254258"/>
                <a:ext cx="44227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to play the game N times, </a:t>
                </a:r>
              </a:p>
              <a:p>
                <a:r>
                  <a:rPr lang="en-US" altLang="zh-TW" sz="2400" dirty="0"/>
                  <a:t>Obtain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038" y="5254258"/>
                <a:ext cx="4422702" cy="830997"/>
              </a:xfrm>
              <a:prstGeom prst="rect">
                <a:avLst/>
              </a:prstGeom>
              <a:blipFill>
                <a:blip r:embed="rId8"/>
                <a:stretch>
                  <a:fillRect l="-2066" t="-5882" r="-551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20377" y="5048811"/>
                <a:ext cx="3490250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77" y="5048811"/>
                <a:ext cx="3490250" cy="1130822"/>
              </a:xfrm>
              <a:prstGeom prst="rect">
                <a:avLst/>
              </a:prstGeom>
              <a:blipFill>
                <a:blip r:embed="rId9"/>
                <a:stretch>
                  <a:fillRect r="-31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462331" y="2961760"/>
                <a:ext cx="5275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do not have to be differentiable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331" y="2961760"/>
                <a:ext cx="5275363" cy="461665"/>
              </a:xfrm>
              <a:prstGeom prst="rect">
                <a:avLst/>
              </a:prstGeom>
              <a:blipFill>
                <a:blip r:embed="rId10"/>
                <a:stretch>
                  <a:fillRect l="-3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1478956" y="3364954"/>
            <a:ext cx="414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can even be a black box.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722711" y="4054907"/>
                <a:ext cx="3428503" cy="8268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𝑑𝑙𝑜𝑔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711" y="4054907"/>
                <a:ext cx="3428503" cy="8268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>
            <a:cxnSpLocks/>
          </p:cNvCxnSpPr>
          <p:nvPr/>
        </p:nvCxnSpPr>
        <p:spPr>
          <a:xfrm>
            <a:off x="2465911" y="5812487"/>
            <a:ext cx="170707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28650" y="2311400"/>
                <a:ext cx="7124700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11400"/>
                <a:ext cx="7124700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261114" y="702498"/>
                <a:ext cx="2769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114" y="702498"/>
                <a:ext cx="27697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0" y="3486848"/>
                <a:ext cx="9525000" cy="1724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𝑙𝑜𝑔𝑝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86848"/>
                <a:ext cx="9525000" cy="1724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28650" y="5207608"/>
                <a:ext cx="5262768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207608"/>
                <a:ext cx="5262768" cy="1303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201294" y="5506255"/>
                <a:ext cx="2543694" cy="830997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Ignore the terms not related to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294" y="5506255"/>
                <a:ext cx="2543694" cy="830997"/>
              </a:xfrm>
              <a:prstGeom prst="rect">
                <a:avLst/>
              </a:prstGeom>
              <a:blipFill>
                <a:blip r:embed="rId7"/>
                <a:stretch>
                  <a:fillRect l="-2830" t="-3497" b="-12587"/>
                </a:stretch>
              </a:blipFill>
              <a:ln w="3810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6400" y="2006023"/>
                <a:ext cx="4385600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00" y="2006023"/>
                <a:ext cx="4385600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162550" y="277861"/>
                <a:ext cx="3566111" cy="15000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50" y="277861"/>
                <a:ext cx="3566111" cy="1500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117301" y="1998143"/>
                <a:ext cx="5378685" cy="116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𝑙𝑜𝑔𝑝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01" y="1998143"/>
                <a:ext cx="5378685" cy="11684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17577" y="1487633"/>
                <a:ext cx="3833677" cy="567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77" y="1487633"/>
                <a:ext cx="3833677" cy="567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47322" y="3139514"/>
                <a:ext cx="5378685" cy="116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𝑙𝑜𝑔𝑝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22" y="3139514"/>
                <a:ext cx="5378685" cy="1168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>
            <a:off x="-332509" y="4303125"/>
            <a:ext cx="982849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05791" y="4420597"/>
                <a:ext cx="5686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2400" dirty="0"/>
                  <a:t> machine takes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when seeing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in 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1" y="4420597"/>
                <a:ext cx="5686778" cy="461665"/>
              </a:xfrm>
              <a:prstGeom prst="rect">
                <a:avLst/>
              </a:prstGeom>
              <a:blipFill>
                <a:blip r:embed="rId7"/>
                <a:stretch>
                  <a:fillRect l="-1608" t="-10526" r="-3537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761979" y="4838235"/>
                <a:ext cx="3488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positive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979" y="4838235"/>
                <a:ext cx="3488651" cy="461665"/>
              </a:xfrm>
              <a:prstGeom prst="rect">
                <a:avLst/>
              </a:prstGeom>
              <a:blipFill>
                <a:blip r:embed="rId8"/>
                <a:stretch>
                  <a:fillRect l="-350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號: 向右 13"/>
          <p:cNvSpPr/>
          <p:nvPr/>
        </p:nvSpPr>
        <p:spPr>
          <a:xfrm>
            <a:off x="4132811" y="4849767"/>
            <a:ext cx="811296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002896" y="4838234"/>
                <a:ext cx="39361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Tuning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400" dirty="0"/>
                  <a:t> to increase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896" y="4838234"/>
                <a:ext cx="3936193" cy="461665"/>
              </a:xfrm>
              <a:prstGeom prst="rect">
                <a:avLst/>
              </a:prstGeom>
              <a:blipFill>
                <a:blip r:embed="rId9"/>
                <a:stretch>
                  <a:fillRect l="-248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761979" y="5263806"/>
                <a:ext cx="3488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negative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979" y="5263806"/>
                <a:ext cx="3488651" cy="461665"/>
              </a:xfrm>
              <a:prstGeom prst="rect">
                <a:avLst/>
              </a:prstGeom>
              <a:blipFill>
                <a:blip r:embed="rId10"/>
                <a:stretch>
                  <a:fillRect l="-350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號: 向右 17"/>
          <p:cNvSpPr/>
          <p:nvPr/>
        </p:nvSpPr>
        <p:spPr>
          <a:xfrm>
            <a:off x="4132811" y="5275338"/>
            <a:ext cx="811296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002896" y="5263805"/>
                <a:ext cx="4155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Tuning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400" dirty="0"/>
                  <a:t> to decrease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896" y="5263805"/>
                <a:ext cx="4155621" cy="461665"/>
              </a:xfrm>
              <a:prstGeom prst="rect">
                <a:avLst/>
              </a:prstGeom>
              <a:blipFill>
                <a:blip r:embed="rId11"/>
                <a:stretch>
                  <a:fillRect l="-2349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17577" y="5818888"/>
                <a:ext cx="8281339" cy="8574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It is very important to consider the cumulative reward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of the whole trajectory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instead of immediate reward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77" y="5818888"/>
                <a:ext cx="8281339" cy="857414"/>
              </a:xfrm>
              <a:prstGeom prst="rect">
                <a:avLst/>
              </a:prstGeom>
              <a:blipFill>
                <a:blip r:embed="rId12"/>
                <a:stretch>
                  <a:fillRect l="-1177" t="-5674" b="-120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826007" y="3314773"/>
                <a:ext cx="2689343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What if we replace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……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07" y="3314773"/>
                <a:ext cx="2689343" cy="830997"/>
              </a:xfrm>
              <a:prstGeom prst="rect">
                <a:avLst/>
              </a:prstGeom>
              <a:blipFill>
                <a:blip r:embed="rId13"/>
                <a:stretch>
                  <a:fillRect l="-3386" t="-5072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2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F3027A-F6CD-42FC-99BF-21C73DE7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676734C-BB6A-44CA-9D76-FDDA0B99825C}"/>
                  </a:ext>
                </a:extLst>
              </p:cNvPr>
              <p:cNvSpPr/>
              <p:nvPr/>
            </p:nvSpPr>
            <p:spPr>
              <a:xfrm>
                <a:off x="797463" y="2637373"/>
                <a:ext cx="705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676734C-BB6A-44CA-9D76-FDDA0B998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63" y="2637373"/>
                <a:ext cx="70551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B3EB9ED-7688-408A-80EC-94CC5160450F}"/>
                  </a:ext>
                </a:extLst>
              </p:cNvPr>
              <p:cNvSpPr txBox="1"/>
              <p:nvPr/>
            </p:nvSpPr>
            <p:spPr>
              <a:xfrm>
                <a:off x="1485654" y="2695401"/>
                <a:ext cx="1229077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B3EB9ED-7688-408A-80EC-94CC516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54" y="2695401"/>
                <a:ext cx="1229077" cy="465192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FBB31F7-A4D7-449E-BE63-2A1DFA382C3D}"/>
                  </a:ext>
                </a:extLst>
              </p:cNvPr>
              <p:cNvSpPr txBox="1"/>
              <p:nvPr/>
            </p:nvSpPr>
            <p:spPr>
              <a:xfrm>
                <a:off x="2881529" y="2698928"/>
                <a:ext cx="119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FBB31F7-A4D7-449E-BE63-2A1DFA382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29" y="2698928"/>
                <a:ext cx="1196976" cy="461665"/>
              </a:xfrm>
              <a:prstGeom prst="rect">
                <a:avLst/>
              </a:prstGeom>
              <a:blipFill>
                <a:blip r:embed="rId4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D019480-20A8-49D2-9449-0D5E3D35FB07}"/>
                  </a:ext>
                </a:extLst>
              </p:cNvPr>
              <p:cNvSpPr txBox="1"/>
              <p:nvPr/>
            </p:nvSpPr>
            <p:spPr>
              <a:xfrm>
                <a:off x="1485653" y="3160593"/>
                <a:ext cx="1229077" cy="46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D019480-20A8-49D2-9449-0D5E3D35F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53" y="3160593"/>
                <a:ext cx="1229077" cy="465897"/>
              </a:xfrm>
              <a:prstGeom prst="rect">
                <a:avLst/>
              </a:prstGeom>
              <a:blipFill>
                <a:blip r:embed="rId5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E6566C99-C316-49F7-8B99-A0ADCDF8A731}"/>
              </a:ext>
            </a:extLst>
          </p:cNvPr>
          <p:cNvSpPr txBox="1"/>
          <p:nvPr/>
        </p:nvSpPr>
        <p:spPr>
          <a:xfrm rot="5400000">
            <a:off x="1734311" y="380786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70E6DAF-E009-4FC6-8797-1BF2360F13A1}"/>
                  </a:ext>
                </a:extLst>
              </p:cNvPr>
              <p:cNvSpPr txBox="1"/>
              <p:nvPr/>
            </p:nvSpPr>
            <p:spPr>
              <a:xfrm>
                <a:off x="2881529" y="3160593"/>
                <a:ext cx="119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70E6DAF-E009-4FC6-8797-1BF2360F1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29" y="3160593"/>
                <a:ext cx="1196976" cy="461665"/>
              </a:xfrm>
              <a:prstGeom prst="rect">
                <a:avLst/>
              </a:prstGeom>
              <a:blipFill>
                <a:blip r:embed="rId6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5E94A050-0C6D-443F-A80D-FBC49D6C6510}"/>
              </a:ext>
            </a:extLst>
          </p:cNvPr>
          <p:cNvSpPr txBox="1"/>
          <p:nvPr/>
        </p:nvSpPr>
        <p:spPr>
          <a:xfrm rot="5400000">
            <a:off x="3022817" y="380786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7F5DF87-AA6E-419F-97C2-3C208779CD83}"/>
                  </a:ext>
                </a:extLst>
              </p:cNvPr>
              <p:cNvSpPr/>
              <p:nvPr/>
            </p:nvSpPr>
            <p:spPr>
              <a:xfrm>
                <a:off x="802222" y="4192158"/>
                <a:ext cx="7132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7F5DF87-AA6E-419F-97C2-3C208779C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22" y="4192158"/>
                <a:ext cx="71320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C4A643B-C3E6-481B-A68D-8CF5C2A2341E}"/>
                  </a:ext>
                </a:extLst>
              </p:cNvPr>
              <p:cNvSpPr txBox="1"/>
              <p:nvPr/>
            </p:nvSpPr>
            <p:spPr>
              <a:xfrm>
                <a:off x="1485654" y="4246869"/>
                <a:ext cx="1229077" cy="465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C4A643B-C3E6-481B-A68D-8CF5C2A23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54" y="4246869"/>
                <a:ext cx="1229077" cy="465961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B0650D4-B737-4B52-8C8F-65622D00E63D}"/>
                  </a:ext>
                </a:extLst>
              </p:cNvPr>
              <p:cNvSpPr txBox="1"/>
              <p:nvPr/>
            </p:nvSpPr>
            <p:spPr>
              <a:xfrm>
                <a:off x="2881529" y="4250396"/>
                <a:ext cx="119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B0650D4-B737-4B52-8C8F-65622D00E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29" y="4250396"/>
                <a:ext cx="1196976" cy="461665"/>
              </a:xfrm>
              <a:prstGeom prst="rect">
                <a:avLst/>
              </a:prstGeom>
              <a:blipFill>
                <a:blip r:embed="rId9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DB9D22E-3BDA-4C32-8280-320F8779A8A0}"/>
                  </a:ext>
                </a:extLst>
              </p:cNvPr>
              <p:cNvSpPr txBox="1"/>
              <p:nvPr/>
            </p:nvSpPr>
            <p:spPr>
              <a:xfrm>
                <a:off x="1485653" y="4712061"/>
                <a:ext cx="1229077" cy="4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DB9D22E-3BDA-4C32-8280-320F8779A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53" y="4712061"/>
                <a:ext cx="1229077" cy="466666"/>
              </a:xfrm>
              <a:prstGeom prst="rect">
                <a:avLst/>
              </a:prstGeom>
              <a:blipFill>
                <a:blip r:embed="rId10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E636E693-80C6-44FE-9BB6-BC4F28868157}"/>
              </a:ext>
            </a:extLst>
          </p:cNvPr>
          <p:cNvSpPr txBox="1"/>
          <p:nvPr/>
        </p:nvSpPr>
        <p:spPr>
          <a:xfrm rot="5400000">
            <a:off x="1734311" y="535932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BDDE926-CC8E-46DD-B549-38CB75ED4C93}"/>
                  </a:ext>
                </a:extLst>
              </p:cNvPr>
              <p:cNvSpPr txBox="1"/>
              <p:nvPr/>
            </p:nvSpPr>
            <p:spPr>
              <a:xfrm>
                <a:off x="2881529" y="4712061"/>
                <a:ext cx="119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BDDE926-CC8E-46DD-B549-38CB75ED4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29" y="4712061"/>
                <a:ext cx="1196976" cy="461665"/>
              </a:xfrm>
              <a:prstGeom prst="rect">
                <a:avLst/>
              </a:prstGeom>
              <a:blipFill>
                <a:blip r:embed="rId11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05035F93-1C18-4EF4-8160-DB0E2C25FC36}"/>
              </a:ext>
            </a:extLst>
          </p:cNvPr>
          <p:cNvSpPr txBox="1"/>
          <p:nvPr/>
        </p:nvSpPr>
        <p:spPr>
          <a:xfrm rot="5400000">
            <a:off x="3022817" y="535932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C104D6B8-BD77-4148-ADD0-5507299C2291}"/>
              </a:ext>
            </a:extLst>
          </p:cNvPr>
          <p:cNvGrpSpPr/>
          <p:nvPr/>
        </p:nvGrpSpPr>
        <p:grpSpPr>
          <a:xfrm>
            <a:off x="4567044" y="2683681"/>
            <a:ext cx="4401793" cy="2388836"/>
            <a:chOff x="4648069" y="2637373"/>
            <a:chExt cx="4401793" cy="2388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D2CF11E6-558F-4D6A-B7FA-CC0E3DC84227}"/>
                    </a:ext>
                  </a:extLst>
                </p:cNvPr>
                <p:cNvSpPr/>
                <p:nvPr/>
              </p:nvSpPr>
              <p:spPr>
                <a:xfrm>
                  <a:off x="4652234" y="2637373"/>
                  <a:ext cx="244996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D2CF11E6-558F-4D6A-B7FA-CC0E3DC842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234" y="2637373"/>
                  <a:ext cx="244996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3A204629-3E4A-4756-9278-A736C3492985}"/>
                    </a:ext>
                  </a:extLst>
                </p:cNvPr>
                <p:cNvSpPr txBox="1"/>
                <p:nvPr/>
              </p:nvSpPr>
              <p:spPr>
                <a:xfrm>
                  <a:off x="4648069" y="3337281"/>
                  <a:ext cx="11099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3A204629-3E4A-4756-9278-A736C3492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069" y="3337281"/>
                  <a:ext cx="1109953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099"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02E549AE-06D9-434E-BF7A-2857653FC11F}"/>
                    </a:ext>
                  </a:extLst>
                </p:cNvPr>
                <p:cNvSpPr txBox="1"/>
                <p:nvPr/>
              </p:nvSpPr>
              <p:spPr>
                <a:xfrm>
                  <a:off x="4648069" y="3857748"/>
                  <a:ext cx="4401793" cy="1168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𝑙𝑜𝑔𝑝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Sup>
                                      <m:sSub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02E549AE-06D9-434E-BF7A-2857653FC1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069" y="3857748"/>
                  <a:ext cx="4401793" cy="116846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98573FE-36B0-43EA-B91F-EDEFDFAB370F}"/>
                  </a:ext>
                </a:extLst>
              </p:cNvPr>
              <p:cNvSpPr txBox="1"/>
              <p:nvPr/>
            </p:nvSpPr>
            <p:spPr>
              <a:xfrm>
                <a:off x="759471" y="2082925"/>
                <a:ext cx="3281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Given actor parameter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98573FE-36B0-43EA-B91F-EDEFDFAB3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1" y="2082925"/>
                <a:ext cx="3281042" cy="461665"/>
              </a:xfrm>
              <a:prstGeom prst="rect">
                <a:avLst/>
              </a:prstGeom>
              <a:blipFill>
                <a:blip r:embed="rId15"/>
                <a:stretch>
                  <a:fillRect l="-297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>
            <a:extLst>
              <a:ext uri="{FF2B5EF4-FFF2-40B4-BE49-F238E27FC236}">
                <a16:creationId xmlns:a16="http://schemas.microsoft.com/office/drawing/2014/main" id="{C7E5E3B7-725C-471A-AC06-BDDE7F6565F7}"/>
              </a:ext>
            </a:extLst>
          </p:cNvPr>
          <p:cNvSpPr/>
          <p:nvPr/>
        </p:nvSpPr>
        <p:spPr>
          <a:xfrm>
            <a:off x="609944" y="2005654"/>
            <a:ext cx="3580096" cy="3981158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3C6EC93-3987-4405-B059-C494FF27235A}"/>
              </a:ext>
            </a:extLst>
          </p:cNvPr>
          <p:cNvSpPr/>
          <p:nvPr/>
        </p:nvSpPr>
        <p:spPr>
          <a:xfrm>
            <a:off x="4415383" y="2578764"/>
            <a:ext cx="4437298" cy="2628048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弧形上彎 29">
            <a:extLst>
              <a:ext uri="{FF2B5EF4-FFF2-40B4-BE49-F238E27FC236}">
                <a16:creationId xmlns:a16="http://schemas.microsoft.com/office/drawing/2014/main" id="{C6ADF080-30B8-4769-B730-F489EC02BD5E}"/>
              </a:ext>
            </a:extLst>
          </p:cNvPr>
          <p:cNvSpPr/>
          <p:nvPr/>
        </p:nvSpPr>
        <p:spPr>
          <a:xfrm rot="819566" flipH="1" flipV="1">
            <a:off x="3811725" y="1347573"/>
            <a:ext cx="2392624" cy="88023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箭號: 弧形上彎 30">
            <a:extLst>
              <a:ext uri="{FF2B5EF4-FFF2-40B4-BE49-F238E27FC236}">
                <a16:creationId xmlns:a16="http://schemas.microsoft.com/office/drawing/2014/main" id="{05380484-08B6-41CE-94CC-B6CA6E8691E0}"/>
              </a:ext>
            </a:extLst>
          </p:cNvPr>
          <p:cNvSpPr/>
          <p:nvPr/>
        </p:nvSpPr>
        <p:spPr>
          <a:xfrm rot="20694317">
            <a:off x="3945010" y="5491437"/>
            <a:ext cx="2392624" cy="88023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555522F-4A45-4518-BDD2-91AAC5DE9DE9}"/>
              </a:ext>
            </a:extLst>
          </p:cNvPr>
          <p:cNvSpPr txBox="1"/>
          <p:nvPr/>
        </p:nvSpPr>
        <p:spPr>
          <a:xfrm>
            <a:off x="6147839" y="1421147"/>
            <a:ext cx="146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Update</a:t>
            </a:r>
          </a:p>
          <a:p>
            <a:r>
              <a:rPr lang="en-US" altLang="zh-TW" sz="2800" dirty="0"/>
              <a:t>Model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C51303F-B1F0-43F0-8FE1-67CA6A8E35F6}"/>
              </a:ext>
            </a:extLst>
          </p:cNvPr>
          <p:cNvSpPr txBox="1"/>
          <p:nvPr/>
        </p:nvSpPr>
        <p:spPr>
          <a:xfrm>
            <a:off x="6254199" y="5392476"/>
            <a:ext cx="206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Data</a:t>
            </a:r>
          </a:p>
          <a:p>
            <a:r>
              <a:rPr lang="en-US" altLang="zh-TW" sz="2800" dirty="0"/>
              <a:t>Collection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252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6" grpId="0"/>
      <p:bldP spid="15" grpId="0"/>
      <p:bldP spid="16" grpId="0"/>
      <p:bldP spid="17" grpId="0"/>
      <p:bldP spid="18" grpId="0"/>
      <p:bldP spid="19" grpId="0"/>
      <p:bldP spid="20" grpId="0"/>
      <p:bldP spid="26" grpId="0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947761-3840-4FA3-820C-F01AF951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C23A60AA-2E36-4103-9EA1-280C72BA0729}"/>
              </a:ext>
            </a:extLst>
          </p:cNvPr>
          <p:cNvGrpSpPr/>
          <p:nvPr/>
        </p:nvGrpSpPr>
        <p:grpSpPr>
          <a:xfrm>
            <a:off x="980714" y="3102538"/>
            <a:ext cx="5191987" cy="1668224"/>
            <a:chOff x="1167745" y="3988801"/>
            <a:chExt cx="5191987" cy="1668224"/>
          </a:xfrm>
        </p:grpSpPr>
        <p:sp>
          <p:nvSpPr>
            <p:cNvPr id="4" name="Shape 226">
              <a:extLst>
                <a:ext uri="{FF2B5EF4-FFF2-40B4-BE49-F238E27FC236}">
                  <a16:creationId xmlns:a16="http://schemas.microsoft.com/office/drawing/2014/main" id="{5BFE87F2-E07E-4790-8DA9-38800C422DC3}"/>
                </a:ext>
              </a:extLst>
            </p:cNvPr>
            <p:cNvSpPr/>
            <p:nvPr/>
          </p:nvSpPr>
          <p:spPr>
            <a:xfrm>
              <a:off x="4703601" y="4053382"/>
              <a:ext cx="312049" cy="150526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238">
              <a:extLst>
                <a:ext uri="{FF2B5EF4-FFF2-40B4-BE49-F238E27FC236}">
                  <a16:creationId xmlns:a16="http://schemas.microsoft.com/office/drawing/2014/main" id="{94272E97-F4A8-415A-B6B3-CE092E820775}"/>
                </a:ext>
              </a:extLst>
            </p:cNvPr>
            <p:cNvSpPr/>
            <p:nvPr/>
          </p:nvSpPr>
          <p:spPr>
            <a:xfrm>
              <a:off x="4732244" y="4145693"/>
              <a:ext cx="247823" cy="247823"/>
            </a:xfrm>
            <a:prstGeom prst="ellipse">
              <a:avLst/>
            </a:prstGeom>
            <a:gradFill>
              <a:gsLst>
                <a:gs pos="0">
                  <a:srgbClr val="FFE379"/>
                </a:gs>
                <a:gs pos="35000">
                  <a:srgbClr val="FFEBA2"/>
                </a:gs>
                <a:gs pos="100000">
                  <a:srgbClr val="FFF5D9"/>
                </a:gs>
              </a:gsLst>
              <a:lin ang="16200038" scaled="0"/>
            </a:gradFill>
            <a:ln w="9525" cap="flat" cmpd="sng">
              <a:solidFill>
                <a:srgbClr val="F3B1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239">
              <a:extLst>
                <a:ext uri="{FF2B5EF4-FFF2-40B4-BE49-F238E27FC236}">
                  <a16:creationId xmlns:a16="http://schemas.microsoft.com/office/drawing/2014/main" id="{D574D164-95BD-4576-8BFA-FDA549FA2D18}"/>
                </a:ext>
              </a:extLst>
            </p:cNvPr>
            <p:cNvSpPr/>
            <p:nvPr/>
          </p:nvSpPr>
          <p:spPr>
            <a:xfrm>
              <a:off x="4739040" y="4476045"/>
              <a:ext cx="247030" cy="247030"/>
            </a:xfrm>
            <a:prstGeom prst="ellipse">
              <a:avLst/>
            </a:prstGeom>
            <a:gradFill>
              <a:gsLst>
                <a:gs pos="0">
                  <a:srgbClr val="FFE379"/>
                </a:gs>
                <a:gs pos="35000">
                  <a:srgbClr val="FFEBA2"/>
                </a:gs>
                <a:gs pos="100000">
                  <a:srgbClr val="FFF5D9"/>
                </a:gs>
              </a:gsLst>
              <a:lin ang="16200038" scaled="0"/>
            </a:gradFill>
            <a:ln w="9525" cap="flat" cmpd="sng">
              <a:solidFill>
                <a:srgbClr val="F3B1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240">
              <a:extLst>
                <a:ext uri="{FF2B5EF4-FFF2-40B4-BE49-F238E27FC236}">
                  <a16:creationId xmlns:a16="http://schemas.microsoft.com/office/drawing/2014/main" id="{86085C18-A5B6-46AA-8CDE-14F4B5B51913}"/>
                </a:ext>
              </a:extLst>
            </p:cNvPr>
            <p:cNvSpPr/>
            <p:nvPr/>
          </p:nvSpPr>
          <p:spPr>
            <a:xfrm>
              <a:off x="4749108" y="5246223"/>
              <a:ext cx="242473" cy="242473"/>
            </a:xfrm>
            <a:prstGeom prst="ellipse">
              <a:avLst/>
            </a:prstGeom>
            <a:gradFill>
              <a:gsLst>
                <a:gs pos="0">
                  <a:srgbClr val="FFE379"/>
                </a:gs>
                <a:gs pos="35000">
                  <a:srgbClr val="FFEBA2"/>
                </a:gs>
                <a:gs pos="100000">
                  <a:srgbClr val="FFF5D9"/>
                </a:gs>
              </a:gsLst>
              <a:lin ang="16200038" scaled="0"/>
            </a:gradFill>
            <a:ln w="9525" cap="flat" cmpd="sng">
              <a:solidFill>
                <a:srgbClr val="F3B1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241">
              <a:extLst>
                <a:ext uri="{FF2B5EF4-FFF2-40B4-BE49-F238E27FC236}">
                  <a16:creationId xmlns:a16="http://schemas.microsoft.com/office/drawing/2014/main" id="{CCD13526-865F-44B4-8174-5C73E73C52FA}"/>
                </a:ext>
              </a:extLst>
            </p:cNvPr>
            <p:cNvSpPr txBox="1"/>
            <p:nvPr/>
          </p:nvSpPr>
          <p:spPr>
            <a:xfrm rot="5400000">
              <a:off x="4730941" y="4838998"/>
              <a:ext cx="579899" cy="3944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2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</a:p>
          </p:txBody>
        </p:sp>
        <p:sp>
          <p:nvSpPr>
            <p:cNvPr id="9" name="向左箭號 112">
              <a:extLst>
                <a:ext uri="{FF2B5EF4-FFF2-40B4-BE49-F238E27FC236}">
                  <a16:creationId xmlns:a16="http://schemas.microsoft.com/office/drawing/2014/main" id="{BE4E5660-ADE4-48AB-9684-797485762AD5}"/>
                </a:ext>
              </a:extLst>
            </p:cNvPr>
            <p:cNvSpPr/>
            <p:nvPr/>
          </p:nvSpPr>
          <p:spPr>
            <a:xfrm flipH="1">
              <a:off x="4304820" y="4636843"/>
              <a:ext cx="361871" cy="365207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72E78CCD-B675-40D3-8646-DAB335830F42}"/>
                </a:ext>
              </a:extLst>
            </p:cNvPr>
            <p:cNvSpPr txBox="1"/>
            <p:nvPr/>
          </p:nvSpPr>
          <p:spPr>
            <a:xfrm flipH="1">
              <a:off x="3761595" y="4478830"/>
              <a:ext cx="727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  <p:sp>
          <p:nvSpPr>
            <p:cNvPr id="11" name="Shape 226">
              <a:extLst>
                <a:ext uri="{FF2B5EF4-FFF2-40B4-BE49-F238E27FC236}">
                  <a16:creationId xmlns:a16="http://schemas.microsoft.com/office/drawing/2014/main" id="{D7D43891-0E73-4D18-8EB9-0511FBB82450}"/>
                </a:ext>
              </a:extLst>
            </p:cNvPr>
            <p:cNvSpPr/>
            <p:nvPr/>
          </p:nvSpPr>
          <p:spPr>
            <a:xfrm>
              <a:off x="3627992" y="4145693"/>
              <a:ext cx="300424" cy="131728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Shape 229">
              <a:extLst>
                <a:ext uri="{FF2B5EF4-FFF2-40B4-BE49-F238E27FC236}">
                  <a16:creationId xmlns:a16="http://schemas.microsoft.com/office/drawing/2014/main" id="{4B6E258F-D4BC-489C-8E03-D6D0843EBF9E}"/>
                </a:ext>
              </a:extLst>
            </p:cNvPr>
            <p:cNvCxnSpPr/>
            <p:nvPr/>
          </p:nvCxnSpPr>
          <p:spPr>
            <a:xfrm>
              <a:off x="5026193" y="4267574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3" name="Shape 229">
              <a:extLst>
                <a:ext uri="{FF2B5EF4-FFF2-40B4-BE49-F238E27FC236}">
                  <a16:creationId xmlns:a16="http://schemas.microsoft.com/office/drawing/2014/main" id="{2AE40B71-1855-4BCE-B517-4512D0BD59FA}"/>
                </a:ext>
              </a:extLst>
            </p:cNvPr>
            <p:cNvCxnSpPr/>
            <p:nvPr/>
          </p:nvCxnSpPr>
          <p:spPr>
            <a:xfrm>
              <a:off x="5022061" y="4680870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4" name="Shape 229">
              <a:extLst>
                <a:ext uri="{FF2B5EF4-FFF2-40B4-BE49-F238E27FC236}">
                  <a16:creationId xmlns:a16="http://schemas.microsoft.com/office/drawing/2014/main" id="{ACE0E13A-1E7F-4A56-A61C-9F35C6B4526B}"/>
                </a:ext>
              </a:extLst>
            </p:cNvPr>
            <p:cNvCxnSpPr/>
            <p:nvPr/>
          </p:nvCxnSpPr>
          <p:spPr>
            <a:xfrm>
              <a:off x="5015349" y="5349725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5" name="向左箭號 66">
              <a:extLst>
                <a:ext uri="{FF2B5EF4-FFF2-40B4-BE49-F238E27FC236}">
                  <a16:creationId xmlns:a16="http://schemas.microsoft.com/office/drawing/2014/main" id="{7283B7D0-38F8-4011-AF0B-2E5E6722A072}"/>
                </a:ext>
              </a:extLst>
            </p:cNvPr>
            <p:cNvSpPr/>
            <p:nvPr/>
          </p:nvSpPr>
          <p:spPr>
            <a:xfrm flipH="1">
              <a:off x="3218805" y="4636843"/>
              <a:ext cx="361871" cy="365207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向左箭號 67">
              <a:extLst>
                <a:ext uri="{FF2B5EF4-FFF2-40B4-BE49-F238E27FC236}">
                  <a16:creationId xmlns:a16="http://schemas.microsoft.com/office/drawing/2014/main" id="{B27122C7-8648-4809-8AA7-A5A9E8516746}"/>
                </a:ext>
              </a:extLst>
            </p:cNvPr>
            <p:cNvSpPr/>
            <p:nvPr/>
          </p:nvSpPr>
          <p:spPr>
            <a:xfrm flipH="1">
              <a:off x="2383532" y="4623409"/>
              <a:ext cx="432365" cy="365207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0413159-7C37-45B1-9F63-EA6377576CEC}"/>
                </a:ext>
              </a:extLst>
            </p:cNvPr>
            <p:cNvSpPr/>
            <p:nvPr/>
          </p:nvSpPr>
          <p:spPr>
            <a:xfrm flipH="1">
              <a:off x="2755074" y="3988801"/>
              <a:ext cx="2340518" cy="16682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Shape 226">
              <a:extLst>
                <a:ext uri="{FF2B5EF4-FFF2-40B4-BE49-F238E27FC236}">
                  <a16:creationId xmlns:a16="http://schemas.microsoft.com/office/drawing/2014/main" id="{91FF6BEE-9EC6-44E0-BB19-ACBF3CF1E4A6}"/>
                </a:ext>
              </a:extLst>
            </p:cNvPr>
            <p:cNvSpPr/>
            <p:nvPr/>
          </p:nvSpPr>
          <p:spPr>
            <a:xfrm>
              <a:off x="2873557" y="4145693"/>
              <a:ext cx="300424" cy="131728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0273DD16-A44F-4837-AD7C-CAABFE380CF4}"/>
                </a:ext>
              </a:extLst>
            </p:cNvPr>
            <p:cNvSpPr txBox="1"/>
            <p:nvPr/>
          </p:nvSpPr>
          <p:spPr>
            <a:xfrm>
              <a:off x="5464145" y="5121399"/>
              <a:ext cx="89558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fire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4B10FC9A-FC31-42C0-BFB6-38DE46CE7D5A}"/>
                </a:ext>
              </a:extLst>
            </p:cNvPr>
            <p:cNvSpPr txBox="1"/>
            <p:nvPr/>
          </p:nvSpPr>
          <p:spPr>
            <a:xfrm>
              <a:off x="5464145" y="4523020"/>
              <a:ext cx="89558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right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ED7FA895-A486-4FFB-BD5E-B4C8BE65B48E}"/>
                </a:ext>
              </a:extLst>
            </p:cNvPr>
            <p:cNvSpPr txBox="1"/>
            <p:nvPr/>
          </p:nvSpPr>
          <p:spPr>
            <a:xfrm>
              <a:off x="5468094" y="4066316"/>
              <a:ext cx="89163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left</a:t>
              </a:r>
            </a:p>
          </p:txBody>
        </p: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D0A89D95-75BF-40B6-A5DA-074A82E5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5633" y="4426233"/>
              <a:ext cx="1149651" cy="756207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9A3C0002-97AA-4D8A-AF24-F9922F9A2A1A}"/>
                </a:ext>
              </a:extLst>
            </p:cNvPr>
            <p:cNvSpPr txBox="1"/>
            <p:nvPr/>
          </p:nvSpPr>
          <p:spPr>
            <a:xfrm>
              <a:off x="1167745" y="5136626"/>
              <a:ext cx="1165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</a:t>
              </a:r>
              <a:endParaRPr lang="zh-TW" altLang="en-US" sz="2400" dirty="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62DA4528-5E28-429C-9B64-E4CF1AD8912A}"/>
              </a:ext>
            </a:extLst>
          </p:cNvPr>
          <p:cNvGrpSpPr/>
          <p:nvPr/>
        </p:nvGrpSpPr>
        <p:grpSpPr>
          <a:xfrm>
            <a:off x="7343706" y="3149275"/>
            <a:ext cx="618979" cy="1608567"/>
            <a:chOff x="6991642" y="1981654"/>
            <a:chExt cx="618979" cy="1608567"/>
          </a:xfrm>
        </p:grpSpPr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6359C505-6AC1-46D5-B158-800E261278FB}"/>
                </a:ext>
              </a:extLst>
            </p:cNvPr>
            <p:cNvSpPr txBox="1"/>
            <p:nvPr/>
          </p:nvSpPr>
          <p:spPr>
            <a:xfrm>
              <a:off x="6991642" y="1981654"/>
              <a:ext cx="618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5DA3EC6D-8C0E-48DC-AE8C-F8CB9AAC0409}"/>
                </a:ext>
              </a:extLst>
            </p:cNvPr>
            <p:cNvSpPr txBox="1"/>
            <p:nvPr/>
          </p:nvSpPr>
          <p:spPr>
            <a:xfrm>
              <a:off x="6991643" y="2469136"/>
              <a:ext cx="618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2BE08C8F-B1A6-4C30-BCA8-1C90FF0830B0}"/>
                </a:ext>
              </a:extLst>
            </p:cNvPr>
            <p:cNvSpPr txBox="1"/>
            <p:nvPr/>
          </p:nvSpPr>
          <p:spPr>
            <a:xfrm>
              <a:off x="6991642" y="3128556"/>
              <a:ext cx="618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2B7C9582-25BD-4D13-8061-BE3952A9CFC1}"/>
                  </a:ext>
                </a:extLst>
              </p:cNvPr>
              <p:cNvSpPr txBox="1"/>
              <p:nvPr/>
            </p:nvSpPr>
            <p:spPr>
              <a:xfrm>
                <a:off x="6360689" y="1627455"/>
                <a:ext cx="1785297" cy="1038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2B7C9582-25BD-4D13-8061-BE3952A9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89" y="1627455"/>
                <a:ext cx="1785297" cy="1038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00BEC2F8-0ACD-4A57-AECB-F02918F68201}"/>
              </a:ext>
            </a:extLst>
          </p:cNvPr>
          <p:cNvCxnSpPr/>
          <p:nvPr/>
        </p:nvCxnSpPr>
        <p:spPr>
          <a:xfrm>
            <a:off x="6288630" y="3381311"/>
            <a:ext cx="122388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EBBAAE57-8831-4230-B59A-941B9B131768}"/>
              </a:ext>
            </a:extLst>
          </p:cNvPr>
          <p:cNvCxnSpPr/>
          <p:nvPr/>
        </p:nvCxnSpPr>
        <p:spPr>
          <a:xfrm>
            <a:off x="6288630" y="3860006"/>
            <a:ext cx="122388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53D08D88-DB9D-4F7A-B36C-56E95B4C0AC6}"/>
              </a:ext>
            </a:extLst>
          </p:cNvPr>
          <p:cNvCxnSpPr/>
          <p:nvPr/>
        </p:nvCxnSpPr>
        <p:spPr>
          <a:xfrm>
            <a:off x="6288630" y="4480641"/>
            <a:ext cx="122388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26FE473-FFB9-404D-AAF2-47937D40811D}"/>
              </a:ext>
            </a:extLst>
          </p:cNvPr>
          <p:cNvSpPr txBox="1"/>
          <p:nvPr/>
        </p:nvSpPr>
        <p:spPr>
          <a:xfrm>
            <a:off x="5031080" y="1901704"/>
            <a:ext cx="153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Minimize: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64F3290-AC4C-4B90-96E8-F3558327C1F1}"/>
              </a:ext>
            </a:extLst>
          </p:cNvPr>
          <p:cNvSpPr txBox="1"/>
          <p:nvPr/>
        </p:nvSpPr>
        <p:spPr>
          <a:xfrm>
            <a:off x="5031080" y="4955597"/>
            <a:ext cx="153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Maximize: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E85D31E8-90BC-4335-B613-D2FB3D9B2FC1}"/>
                  </a:ext>
                </a:extLst>
              </p:cNvPr>
              <p:cNvSpPr txBox="1"/>
              <p:nvPr/>
            </p:nvSpPr>
            <p:spPr>
              <a:xfrm>
                <a:off x="6567142" y="5529523"/>
                <a:ext cx="20004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E85D31E8-90BC-4335-B613-D2FB3D9B2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42" y="5529523"/>
                <a:ext cx="2000484" cy="369332"/>
              </a:xfrm>
              <a:prstGeom prst="rect">
                <a:avLst/>
              </a:prstGeom>
              <a:blipFill>
                <a:blip r:embed="rId4"/>
                <a:stretch>
                  <a:fillRect l="-4878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22F1EC30-4ACB-41E7-83B4-6F2C599D3B4D}"/>
                  </a:ext>
                </a:extLst>
              </p:cNvPr>
              <p:cNvSpPr txBox="1"/>
              <p:nvPr/>
            </p:nvSpPr>
            <p:spPr>
              <a:xfrm>
                <a:off x="5559829" y="2730238"/>
                <a:ext cx="3301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22F1EC30-4ACB-41E7-83B4-6F2C599D3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829" y="2730238"/>
                <a:ext cx="330155" cy="369332"/>
              </a:xfrm>
              <a:prstGeom prst="rect">
                <a:avLst/>
              </a:prstGeom>
              <a:blipFill>
                <a:blip r:embed="rId5"/>
                <a:stretch>
                  <a:fillRect l="-22222" r="-740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F899DD8A-1887-448E-8A03-C9D3BBCB6CE6}"/>
                  </a:ext>
                </a:extLst>
              </p:cNvPr>
              <p:cNvSpPr txBox="1"/>
              <p:nvPr/>
            </p:nvSpPr>
            <p:spPr>
              <a:xfrm>
                <a:off x="7488117" y="2741554"/>
                <a:ext cx="3301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F899DD8A-1887-448E-8A03-C9D3BBCB6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17" y="2741554"/>
                <a:ext cx="330155" cy="369332"/>
              </a:xfrm>
              <a:prstGeom prst="rect">
                <a:avLst/>
              </a:prstGeom>
              <a:blipFill>
                <a:blip r:embed="rId6"/>
                <a:stretch>
                  <a:fillRect l="-21818" t="-18333" r="-56364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CA16561F-6D5C-486D-BFE3-3FACD465D956}"/>
                  </a:ext>
                </a:extLst>
              </p:cNvPr>
              <p:cNvSpPr txBox="1"/>
              <p:nvPr/>
            </p:nvSpPr>
            <p:spPr>
              <a:xfrm>
                <a:off x="6567142" y="5003671"/>
                <a:ext cx="10989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CA16561F-6D5C-486D-BFE3-3FACD465D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42" y="5003671"/>
                <a:ext cx="1098955" cy="369332"/>
              </a:xfrm>
              <a:prstGeom prst="rect">
                <a:avLst/>
              </a:prstGeom>
              <a:blipFill>
                <a:blip r:embed="rId7"/>
                <a:stretch>
                  <a:fillRect l="-9392" r="-2210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1421C29-C2CB-49FE-A0C0-8CA51EB4B2B2}"/>
                  </a:ext>
                </a:extLst>
              </p:cNvPr>
              <p:cNvSpPr txBox="1"/>
              <p:nvPr/>
            </p:nvSpPr>
            <p:spPr>
              <a:xfrm>
                <a:off x="1612224" y="5855426"/>
                <a:ext cx="40983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𝑙𝑜𝑔𝑃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𝑙𝑒𝑓𝑡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"|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1421C29-C2CB-49FE-A0C0-8CA51EB4B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24" y="5855426"/>
                <a:ext cx="409836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>
            <a:extLst>
              <a:ext uri="{FF2B5EF4-FFF2-40B4-BE49-F238E27FC236}">
                <a16:creationId xmlns:a16="http://schemas.microsoft.com/office/drawing/2014/main" id="{852CC4E8-1F21-451A-B2D9-4E45816ACA13}"/>
              </a:ext>
            </a:extLst>
          </p:cNvPr>
          <p:cNvSpPr txBox="1"/>
          <p:nvPr/>
        </p:nvSpPr>
        <p:spPr>
          <a:xfrm>
            <a:off x="702756" y="1830276"/>
            <a:ext cx="3826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Considered as </a:t>
            </a:r>
          </a:p>
          <a:p>
            <a:r>
              <a:rPr lang="en-US" altLang="zh-TW" sz="2800" b="1" i="1" u="sng" dirty="0"/>
              <a:t>Classification Problem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68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>
            <a:extLst>
              <a:ext uri="{FF2B5EF4-FFF2-40B4-BE49-F238E27FC236}">
                <a16:creationId xmlns:a16="http://schemas.microsoft.com/office/drawing/2014/main" id="{6B497C82-D0F7-4AEC-9244-0F2A0FEE2B5B}"/>
              </a:ext>
            </a:extLst>
          </p:cNvPr>
          <p:cNvSpPr/>
          <p:nvPr/>
        </p:nvSpPr>
        <p:spPr>
          <a:xfrm>
            <a:off x="8015380" y="3556034"/>
            <a:ext cx="383033" cy="12400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1F3027A-F6CD-42FC-99BF-21C73DE7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C104D6B8-BD77-4148-ADD0-5507299C2291}"/>
              </a:ext>
            </a:extLst>
          </p:cNvPr>
          <p:cNvGrpSpPr/>
          <p:nvPr/>
        </p:nvGrpSpPr>
        <p:grpSpPr>
          <a:xfrm>
            <a:off x="4524840" y="470043"/>
            <a:ext cx="4401793" cy="2388836"/>
            <a:chOff x="4648069" y="2637373"/>
            <a:chExt cx="4401793" cy="2388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D2CF11E6-558F-4D6A-B7FA-CC0E3DC84227}"/>
                    </a:ext>
                  </a:extLst>
                </p:cNvPr>
                <p:cNvSpPr/>
                <p:nvPr/>
              </p:nvSpPr>
              <p:spPr>
                <a:xfrm>
                  <a:off x="4652234" y="2637373"/>
                  <a:ext cx="244996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D2CF11E6-558F-4D6A-B7FA-CC0E3DC842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234" y="2637373"/>
                  <a:ext cx="2449965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3A204629-3E4A-4756-9278-A736C3492985}"/>
                    </a:ext>
                  </a:extLst>
                </p:cNvPr>
                <p:cNvSpPr txBox="1"/>
                <p:nvPr/>
              </p:nvSpPr>
              <p:spPr>
                <a:xfrm>
                  <a:off x="4648069" y="3337281"/>
                  <a:ext cx="11099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3A204629-3E4A-4756-9278-A736C3492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069" y="3337281"/>
                  <a:ext cx="110995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099"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02E549AE-06D9-434E-BF7A-2857653FC11F}"/>
                    </a:ext>
                  </a:extLst>
                </p:cNvPr>
                <p:cNvSpPr txBox="1"/>
                <p:nvPr/>
              </p:nvSpPr>
              <p:spPr>
                <a:xfrm>
                  <a:off x="4648069" y="3857748"/>
                  <a:ext cx="4401793" cy="1168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𝑙𝑜𝑔𝑝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Sup>
                                      <m:sSub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02E549AE-06D9-434E-BF7A-2857653FC1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069" y="3857748"/>
                  <a:ext cx="4401793" cy="11684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1F835E4-BD18-4028-A8C4-E51291BB4CA3}"/>
              </a:ext>
            </a:extLst>
          </p:cNvPr>
          <p:cNvGrpSpPr/>
          <p:nvPr/>
        </p:nvGrpSpPr>
        <p:grpSpPr>
          <a:xfrm>
            <a:off x="469267" y="2132263"/>
            <a:ext cx="3580096" cy="4072485"/>
            <a:chOff x="609944" y="2005654"/>
            <a:chExt cx="3580096" cy="4072485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6B33597B-54FE-4FB3-A78D-418B7F060764}"/>
                </a:ext>
              </a:extLst>
            </p:cNvPr>
            <p:cNvGrpSpPr/>
            <p:nvPr/>
          </p:nvGrpSpPr>
          <p:grpSpPr>
            <a:xfrm>
              <a:off x="797463" y="2637373"/>
              <a:ext cx="3281042" cy="3440766"/>
              <a:chOff x="1290958" y="2446509"/>
              <a:chExt cx="3281042" cy="34407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0676734C-BB6A-44CA-9D76-FDDA0B99825C}"/>
                      </a:ext>
                    </a:extLst>
                  </p:cNvPr>
                  <p:cNvSpPr/>
                  <p:nvPr/>
                </p:nvSpPr>
                <p:spPr>
                  <a:xfrm>
                    <a:off x="1290958" y="2446509"/>
                    <a:ext cx="70551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0676734C-BB6A-44CA-9D76-FDDA0B9982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0958" y="2446509"/>
                    <a:ext cx="705514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字方塊 7">
                    <a:extLst>
                      <a:ext uri="{FF2B5EF4-FFF2-40B4-BE49-F238E27FC236}">
                        <a16:creationId xmlns:a16="http://schemas.microsoft.com/office/drawing/2014/main" id="{DB3EB9ED-7688-408A-80EC-94CC5160450F}"/>
                      </a:ext>
                    </a:extLst>
                  </p:cNvPr>
                  <p:cNvSpPr txBox="1"/>
                  <p:nvPr/>
                </p:nvSpPr>
                <p:spPr>
                  <a:xfrm>
                    <a:off x="1979149" y="2504537"/>
                    <a:ext cx="1229077" cy="465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8" name="文字方塊 7">
                    <a:extLst>
                      <a:ext uri="{FF2B5EF4-FFF2-40B4-BE49-F238E27FC236}">
                        <a16:creationId xmlns:a16="http://schemas.microsoft.com/office/drawing/2014/main" id="{DB3EB9ED-7688-408A-80EC-94CC516045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149" y="2504537"/>
                    <a:ext cx="1229077" cy="4651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字方塊 8">
                    <a:extLst>
                      <a:ext uri="{FF2B5EF4-FFF2-40B4-BE49-F238E27FC236}">
                        <a16:creationId xmlns:a16="http://schemas.microsoft.com/office/drawing/2014/main" id="{BFBB31F7-A4D7-449E-BE63-2A1DFA382C3D}"/>
                      </a:ext>
                    </a:extLst>
                  </p:cNvPr>
                  <p:cNvSpPr txBox="1"/>
                  <p:nvPr/>
                </p:nvSpPr>
                <p:spPr>
                  <a:xfrm>
                    <a:off x="3375024" y="2508064"/>
                    <a:ext cx="119697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" name="文字方塊 8">
                    <a:extLst>
                      <a:ext uri="{FF2B5EF4-FFF2-40B4-BE49-F238E27FC236}">
                        <a16:creationId xmlns:a16="http://schemas.microsoft.com/office/drawing/2014/main" id="{BFBB31F7-A4D7-449E-BE63-2A1DFA382C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5024" y="2508064"/>
                    <a:ext cx="1196976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53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字方塊 9">
                    <a:extLst>
                      <a:ext uri="{FF2B5EF4-FFF2-40B4-BE49-F238E27FC236}">
                        <a16:creationId xmlns:a16="http://schemas.microsoft.com/office/drawing/2014/main" id="{BD019480-20A8-49D2-9449-0D5E3D35FB07}"/>
                      </a:ext>
                    </a:extLst>
                  </p:cNvPr>
                  <p:cNvSpPr txBox="1"/>
                  <p:nvPr/>
                </p:nvSpPr>
                <p:spPr>
                  <a:xfrm>
                    <a:off x="1979148" y="2969729"/>
                    <a:ext cx="1229077" cy="465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0" name="文字方塊 9">
                    <a:extLst>
                      <a:ext uri="{FF2B5EF4-FFF2-40B4-BE49-F238E27FC236}">
                        <a16:creationId xmlns:a16="http://schemas.microsoft.com/office/drawing/2014/main" id="{BD019480-20A8-49D2-9449-0D5E3D35FB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148" y="2969729"/>
                    <a:ext cx="1229077" cy="4658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59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6566C99-C316-49F7-8B99-A0ADCDF8A731}"/>
                  </a:ext>
                </a:extLst>
              </p:cNvPr>
              <p:cNvSpPr txBox="1"/>
              <p:nvPr/>
            </p:nvSpPr>
            <p:spPr>
              <a:xfrm rot="5400000">
                <a:off x="2227806" y="3616997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270E6DAF-E009-4FC6-8797-1BF2360F13A1}"/>
                      </a:ext>
                    </a:extLst>
                  </p:cNvPr>
                  <p:cNvSpPr txBox="1"/>
                  <p:nvPr/>
                </p:nvSpPr>
                <p:spPr>
                  <a:xfrm>
                    <a:off x="3375024" y="2969729"/>
                    <a:ext cx="119697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270E6DAF-E009-4FC6-8797-1BF2360F13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5024" y="2969729"/>
                    <a:ext cx="1196976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53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E94A050-0C6D-443F-A80D-FBC49D6C6510}"/>
                  </a:ext>
                </a:extLst>
              </p:cNvPr>
              <p:cNvSpPr txBox="1"/>
              <p:nvPr/>
            </p:nvSpPr>
            <p:spPr>
              <a:xfrm rot="5400000">
                <a:off x="3516312" y="3616996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grpSp>
            <p:nvGrpSpPr>
              <p:cNvPr id="24" name="群組 23">
                <a:extLst>
                  <a:ext uri="{FF2B5EF4-FFF2-40B4-BE49-F238E27FC236}">
                    <a16:creationId xmlns:a16="http://schemas.microsoft.com/office/drawing/2014/main" id="{00F8B30D-C0CE-4178-B702-FA08F3CF3D72}"/>
                  </a:ext>
                </a:extLst>
              </p:cNvPr>
              <p:cNvGrpSpPr/>
              <p:nvPr/>
            </p:nvGrpSpPr>
            <p:grpSpPr>
              <a:xfrm>
                <a:off x="1295717" y="4001294"/>
                <a:ext cx="3276283" cy="1885981"/>
                <a:chOff x="1296508" y="4512709"/>
                <a:chExt cx="3276283" cy="18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矩形 5">
                      <a:extLst>
                        <a:ext uri="{FF2B5EF4-FFF2-40B4-BE49-F238E27FC236}">
                          <a16:creationId xmlns:a16="http://schemas.microsoft.com/office/drawing/2014/main" id="{47F5DF87-AA6E-419F-97C2-3C208779C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6508" y="4512709"/>
                      <a:ext cx="713209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</m:oMath>
                        </m:oMathPara>
                      </a14:m>
                      <a:endParaRPr lang="zh-TW" altLang="en-US" sz="2800" dirty="0"/>
                    </a:p>
                  </p:txBody>
                </p:sp>
              </mc:Choice>
              <mc:Fallback xmlns="">
                <p:sp>
                  <p:nvSpPr>
                    <p:cNvPr id="6" name="矩形 5">
                      <a:extLst>
                        <a:ext uri="{FF2B5EF4-FFF2-40B4-BE49-F238E27FC236}">
                          <a16:creationId xmlns:a16="http://schemas.microsoft.com/office/drawing/2014/main" id="{47F5DF87-AA6E-419F-97C2-3C208779CD8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96508" y="4512709"/>
                      <a:ext cx="713209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文字方塊 14">
                      <a:extLst>
                        <a:ext uri="{FF2B5EF4-FFF2-40B4-BE49-F238E27FC236}">
                          <a16:creationId xmlns:a16="http://schemas.microsoft.com/office/drawing/2014/main" id="{9C4A643B-C3E6-481B-A68D-8CF5C2A234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79940" y="4567420"/>
                      <a:ext cx="1229077" cy="465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oMath>
                        </m:oMathPara>
                      </a14:m>
                      <a:endParaRPr lang="zh-TW" altLang="en-US" sz="2400" dirty="0"/>
                    </a:p>
                  </p:txBody>
                </p:sp>
              </mc:Choice>
              <mc:Fallback xmlns="">
                <p:sp>
                  <p:nvSpPr>
                    <p:cNvPr id="15" name="文字方塊 14">
                      <a:extLst>
                        <a:ext uri="{FF2B5EF4-FFF2-40B4-BE49-F238E27FC236}">
                          <a16:creationId xmlns:a16="http://schemas.microsoft.com/office/drawing/2014/main" id="{9C4A643B-C3E6-481B-A68D-8CF5C2A234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9940" y="4567420"/>
                      <a:ext cx="1229077" cy="46596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25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文字方塊 15">
                      <a:extLst>
                        <a:ext uri="{FF2B5EF4-FFF2-40B4-BE49-F238E27FC236}">
                          <a16:creationId xmlns:a16="http://schemas.microsoft.com/office/drawing/2014/main" id="{7B0650D4-B737-4B52-8C8F-65622D00E6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75815" y="4570947"/>
                      <a:ext cx="119697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oMath>
                        </m:oMathPara>
                      </a14:m>
                      <a:endParaRPr lang="zh-TW" altLang="en-US" sz="2400" dirty="0"/>
                    </a:p>
                  </p:txBody>
                </p:sp>
              </mc:Choice>
              <mc:Fallback xmlns="">
                <p:sp>
                  <p:nvSpPr>
                    <p:cNvPr id="16" name="文字方塊 15">
                      <a:extLst>
                        <a:ext uri="{FF2B5EF4-FFF2-40B4-BE49-F238E27FC236}">
                          <a16:creationId xmlns:a16="http://schemas.microsoft.com/office/drawing/2014/main" id="{7B0650D4-B737-4B52-8C8F-65622D00E6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5815" y="4570947"/>
                      <a:ext cx="1196976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文字方塊 16">
                      <a:extLst>
                        <a:ext uri="{FF2B5EF4-FFF2-40B4-BE49-F238E27FC236}">
                          <a16:creationId xmlns:a16="http://schemas.microsoft.com/office/drawing/2014/main" id="{2DB9D22E-3BDA-4C32-8280-320F8779A8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79939" y="5032612"/>
                      <a:ext cx="1229077" cy="466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oMath>
                        </m:oMathPara>
                      </a14:m>
                      <a:endParaRPr lang="zh-TW" altLang="en-US" sz="2400" dirty="0"/>
                    </a:p>
                  </p:txBody>
                </p:sp>
              </mc:Choice>
              <mc:Fallback xmlns="">
                <p:sp>
                  <p:nvSpPr>
                    <p:cNvPr id="17" name="文字方塊 16">
                      <a:extLst>
                        <a:ext uri="{FF2B5EF4-FFF2-40B4-BE49-F238E27FC236}">
                          <a16:creationId xmlns:a16="http://schemas.microsoft.com/office/drawing/2014/main" id="{2DB9D22E-3BDA-4C32-8280-320F8779A8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9939" y="5032612"/>
                      <a:ext cx="1229077" cy="466666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63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E636E693-80C6-44FE-9BB6-BC4F28868157}"/>
                    </a:ext>
                  </a:extLst>
                </p:cNvPr>
                <p:cNvSpPr txBox="1"/>
                <p:nvPr/>
              </p:nvSpPr>
              <p:spPr>
                <a:xfrm rot="5400000">
                  <a:off x="2228597" y="5679880"/>
                  <a:ext cx="914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/>
                    <a:t>……</a:t>
                  </a:r>
                  <a:endParaRPr lang="zh-TW" altLang="en-US" sz="28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文字方塊 18">
                      <a:extLst>
                        <a:ext uri="{FF2B5EF4-FFF2-40B4-BE49-F238E27FC236}">
                          <a16:creationId xmlns:a16="http://schemas.microsoft.com/office/drawing/2014/main" id="{0BDDE926-CC8E-46DD-B549-38CB75ED4C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75815" y="5032612"/>
                      <a:ext cx="119697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oMath>
                        </m:oMathPara>
                      </a14:m>
                      <a:endParaRPr lang="zh-TW" altLang="en-US" sz="2400" dirty="0"/>
                    </a:p>
                  </p:txBody>
                </p:sp>
              </mc:Choice>
              <mc:Fallback xmlns="">
                <p:sp>
                  <p:nvSpPr>
                    <p:cNvPr id="19" name="文字方塊 18">
                      <a:extLst>
                        <a:ext uri="{FF2B5EF4-FFF2-40B4-BE49-F238E27FC236}">
                          <a16:creationId xmlns:a16="http://schemas.microsoft.com/office/drawing/2014/main" id="{0BDDE926-CC8E-46DD-B549-38CB75ED4C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5815" y="5032612"/>
                      <a:ext cx="1196976" cy="46166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5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05035F93-1C18-4EF4-8160-DB0E2C25FC36}"/>
                    </a:ext>
                  </a:extLst>
                </p:cNvPr>
                <p:cNvSpPr txBox="1"/>
                <p:nvPr/>
              </p:nvSpPr>
              <p:spPr>
                <a:xfrm rot="5400000">
                  <a:off x="3517103" y="5679879"/>
                  <a:ext cx="914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/>
                    <a:t>……</a:t>
                  </a:r>
                  <a:endParaRPr lang="zh-TW" altLang="en-US" sz="280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098573FE-36B0-43EA-B91F-EDEFDFAB370F}"/>
                    </a:ext>
                  </a:extLst>
                </p:cNvPr>
                <p:cNvSpPr txBox="1"/>
                <p:nvPr/>
              </p:nvSpPr>
              <p:spPr>
                <a:xfrm>
                  <a:off x="812600" y="2070790"/>
                  <a:ext cx="32810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Given actor parameter </a:t>
                  </a:r>
                  <a14:m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098573FE-36B0-43EA-B91F-EDEFDFAB3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00" y="2070790"/>
                  <a:ext cx="3281042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788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7E5E3B7-725C-471A-AC06-BDDE7F6565F7}"/>
                </a:ext>
              </a:extLst>
            </p:cNvPr>
            <p:cNvSpPr/>
            <p:nvPr/>
          </p:nvSpPr>
          <p:spPr>
            <a:xfrm>
              <a:off x="609944" y="2005654"/>
              <a:ext cx="3580096" cy="3981158"/>
            </a:xfrm>
            <a:prstGeom prst="rect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F3C6EC93-3987-4405-B059-C494FF27235A}"/>
              </a:ext>
            </a:extLst>
          </p:cNvPr>
          <p:cNvSpPr/>
          <p:nvPr/>
        </p:nvSpPr>
        <p:spPr>
          <a:xfrm>
            <a:off x="4373179" y="365126"/>
            <a:ext cx="4437298" cy="2628048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E5489F-125B-47F0-BFE9-26048964F359}"/>
              </a:ext>
            </a:extLst>
          </p:cNvPr>
          <p:cNvSpPr/>
          <p:nvPr/>
        </p:nvSpPr>
        <p:spPr>
          <a:xfrm>
            <a:off x="5865894" y="1997612"/>
            <a:ext cx="717785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CAF9609-F025-42D9-9488-4B88AE570E62}"/>
              </a:ext>
            </a:extLst>
          </p:cNvPr>
          <p:cNvSpPr txBox="1"/>
          <p:nvPr/>
        </p:nvSpPr>
        <p:spPr>
          <a:xfrm rot="5400000">
            <a:off x="5185949" y="4811476"/>
            <a:ext cx="87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46D5130-7EA3-4809-A501-78608C60FBCF}"/>
                  </a:ext>
                </a:extLst>
              </p:cNvPr>
              <p:cNvSpPr txBox="1"/>
              <p:nvPr/>
            </p:nvSpPr>
            <p:spPr>
              <a:xfrm>
                <a:off x="4265357" y="3869198"/>
                <a:ext cx="520505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46D5130-7EA3-4809-A501-78608C60F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57" y="3869198"/>
                <a:ext cx="520505" cy="465192"/>
              </a:xfrm>
              <a:prstGeom prst="rect">
                <a:avLst/>
              </a:prstGeom>
              <a:blipFill>
                <a:blip r:embed="rId1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群組 42">
            <a:extLst>
              <a:ext uri="{FF2B5EF4-FFF2-40B4-BE49-F238E27FC236}">
                <a16:creationId xmlns:a16="http://schemas.microsoft.com/office/drawing/2014/main" id="{AD2E2DC5-8E35-4605-9D35-1944B7B1CFB9}"/>
              </a:ext>
            </a:extLst>
          </p:cNvPr>
          <p:cNvGrpSpPr/>
          <p:nvPr/>
        </p:nvGrpSpPr>
        <p:grpSpPr>
          <a:xfrm>
            <a:off x="5097791" y="3556034"/>
            <a:ext cx="2149963" cy="1200330"/>
            <a:chOff x="6146096" y="3467568"/>
            <a:chExt cx="2149963" cy="120033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B0303BB-713D-4A3F-8866-8339A2D98CF3}"/>
                </a:ext>
              </a:extLst>
            </p:cNvPr>
            <p:cNvSpPr/>
            <p:nvPr/>
          </p:nvSpPr>
          <p:spPr>
            <a:xfrm>
              <a:off x="6146096" y="3467568"/>
              <a:ext cx="782172" cy="118571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  <a:endParaRPr lang="zh-TW" altLang="en-US" sz="2400" dirty="0"/>
            </a:p>
          </p:txBody>
        </p:sp>
        <p:cxnSp>
          <p:nvCxnSpPr>
            <p:cNvPr id="37" name="Shape 229">
              <a:extLst>
                <a:ext uri="{FF2B5EF4-FFF2-40B4-BE49-F238E27FC236}">
                  <a16:creationId xmlns:a16="http://schemas.microsoft.com/office/drawing/2014/main" id="{CD6F29E4-A2A0-4B74-84A5-110B6117FB77}"/>
                </a:ext>
              </a:extLst>
            </p:cNvPr>
            <p:cNvCxnSpPr/>
            <p:nvPr/>
          </p:nvCxnSpPr>
          <p:spPr>
            <a:xfrm>
              <a:off x="6978970" y="3683430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8" name="Shape 229">
              <a:extLst>
                <a:ext uri="{FF2B5EF4-FFF2-40B4-BE49-F238E27FC236}">
                  <a16:creationId xmlns:a16="http://schemas.microsoft.com/office/drawing/2014/main" id="{E7A7ABF5-C960-499D-8E92-6694CDB5CCD5}"/>
                </a:ext>
              </a:extLst>
            </p:cNvPr>
            <p:cNvCxnSpPr/>
            <p:nvPr/>
          </p:nvCxnSpPr>
          <p:spPr>
            <a:xfrm>
              <a:off x="6978970" y="4082678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9" name="Shape 229">
              <a:extLst>
                <a:ext uri="{FF2B5EF4-FFF2-40B4-BE49-F238E27FC236}">
                  <a16:creationId xmlns:a16="http://schemas.microsoft.com/office/drawing/2014/main" id="{52D34653-1CDD-4902-90D4-631725475A1E}"/>
                </a:ext>
              </a:extLst>
            </p:cNvPr>
            <p:cNvCxnSpPr/>
            <p:nvPr/>
          </p:nvCxnSpPr>
          <p:spPr>
            <a:xfrm>
              <a:off x="6978970" y="4477064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1A49480-933F-4FDA-8059-31AF841F934D}"/>
                </a:ext>
              </a:extLst>
            </p:cNvPr>
            <p:cNvSpPr txBox="1"/>
            <p:nvPr/>
          </p:nvSpPr>
          <p:spPr>
            <a:xfrm>
              <a:off x="7400472" y="4267788"/>
              <a:ext cx="89558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fire</a:t>
              </a: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C4769711-6E94-42E0-BADD-55CCE54C3ABC}"/>
                </a:ext>
              </a:extLst>
            </p:cNvPr>
            <p:cNvSpPr txBox="1"/>
            <p:nvPr/>
          </p:nvSpPr>
          <p:spPr>
            <a:xfrm>
              <a:off x="7400472" y="3867678"/>
              <a:ext cx="89558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right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35493363-20B9-4464-93EF-8886C223A360}"/>
                </a:ext>
              </a:extLst>
            </p:cNvPr>
            <p:cNvSpPr txBox="1"/>
            <p:nvPr/>
          </p:nvSpPr>
          <p:spPr>
            <a:xfrm>
              <a:off x="7404421" y="3467568"/>
              <a:ext cx="89163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left</a:t>
              </a:r>
            </a:p>
          </p:txBody>
        </p:sp>
      </p:grpSp>
      <p:cxnSp>
        <p:nvCxnSpPr>
          <p:cNvPr id="44" name="Shape 229">
            <a:extLst>
              <a:ext uri="{FF2B5EF4-FFF2-40B4-BE49-F238E27FC236}">
                <a16:creationId xmlns:a16="http://schemas.microsoft.com/office/drawing/2014/main" id="{7DD9A438-1134-43B8-A4CC-983DB5619E1A}"/>
              </a:ext>
            </a:extLst>
          </p:cNvPr>
          <p:cNvCxnSpPr/>
          <p:nvPr/>
        </p:nvCxnSpPr>
        <p:spPr>
          <a:xfrm>
            <a:off x="4713955" y="4156199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BF6F9E7-F1AA-4EA9-A97F-3B150EB4FA7A}"/>
                  </a:ext>
                </a:extLst>
              </p:cNvPr>
              <p:cNvSpPr txBox="1"/>
              <p:nvPr/>
            </p:nvSpPr>
            <p:spPr>
              <a:xfrm>
                <a:off x="7392404" y="3015981"/>
                <a:ext cx="1493421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𝑙𝑒𝑓𝑡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BF6F9E7-F1AA-4EA9-A97F-3B150EB4F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404" y="3015981"/>
                <a:ext cx="1493421" cy="465192"/>
              </a:xfrm>
              <a:prstGeom prst="rect">
                <a:avLst/>
              </a:prstGeom>
              <a:blipFill>
                <a:blip r:embed="rId17"/>
                <a:stretch>
                  <a:fillRect r="-816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箭號: 左-右雙向 45">
            <a:extLst>
              <a:ext uri="{FF2B5EF4-FFF2-40B4-BE49-F238E27FC236}">
                <a16:creationId xmlns:a16="http://schemas.microsoft.com/office/drawing/2014/main" id="{C3093E0F-E425-4294-AFBE-7DC7936A81AE}"/>
              </a:ext>
            </a:extLst>
          </p:cNvPr>
          <p:cNvSpPr/>
          <p:nvPr/>
        </p:nvSpPr>
        <p:spPr>
          <a:xfrm>
            <a:off x="7363770" y="3972068"/>
            <a:ext cx="539068" cy="3623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D938FC13-F25E-4419-B33F-40EA2C2C2D4C}"/>
              </a:ext>
            </a:extLst>
          </p:cNvPr>
          <p:cNvSpPr txBox="1"/>
          <p:nvPr/>
        </p:nvSpPr>
        <p:spPr>
          <a:xfrm>
            <a:off x="8030782" y="3531800"/>
            <a:ext cx="4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832526F1-62E9-4444-9777-74CA25C036DC}"/>
              </a:ext>
            </a:extLst>
          </p:cNvPr>
          <p:cNvSpPr txBox="1"/>
          <p:nvPr/>
        </p:nvSpPr>
        <p:spPr>
          <a:xfrm>
            <a:off x="8030782" y="3911813"/>
            <a:ext cx="4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1E2A5A2-71B6-4D80-8A06-59E405ECF4A9}"/>
              </a:ext>
            </a:extLst>
          </p:cNvPr>
          <p:cNvSpPr txBox="1"/>
          <p:nvPr/>
        </p:nvSpPr>
        <p:spPr>
          <a:xfrm>
            <a:off x="8030782" y="4334390"/>
            <a:ext cx="4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AEFE797B-2277-4C58-B354-5F330B700812}"/>
                  </a:ext>
                </a:extLst>
              </p:cNvPr>
              <p:cNvSpPr txBox="1"/>
              <p:nvPr/>
            </p:nvSpPr>
            <p:spPr>
              <a:xfrm>
                <a:off x="4289162" y="5717590"/>
                <a:ext cx="520505" cy="465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AEFE797B-2277-4C58-B354-5F330B700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62" y="5717590"/>
                <a:ext cx="520505" cy="465961"/>
              </a:xfrm>
              <a:prstGeom prst="rect">
                <a:avLst/>
              </a:prstGeom>
              <a:blipFill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群組 50">
            <a:extLst>
              <a:ext uri="{FF2B5EF4-FFF2-40B4-BE49-F238E27FC236}">
                <a16:creationId xmlns:a16="http://schemas.microsoft.com/office/drawing/2014/main" id="{C597E424-1996-49EB-8971-87848C89E91F}"/>
              </a:ext>
            </a:extLst>
          </p:cNvPr>
          <p:cNvGrpSpPr/>
          <p:nvPr/>
        </p:nvGrpSpPr>
        <p:grpSpPr>
          <a:xfrm>
            <a:off x="5121596" y="5404426"/>
            <a:ext cx="2149963" cy="1200330"/>
            <a:chOff x="6146096" y="3467568"/>
            <a:chExt cx="2149963" cy="1200330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FE91EC8B-D971-4D9A-8679-619F20B1E2F7}"/>
                </a:ext>
              </a:extLst>
            </p:cNvPr>
            <p:cNvSpPr/>
            <p:nvPr/>
          </p:nvSpPr>
          <p:spPr>
            <a:xfrm>
              <a:off x="6146096" y="3467568"/>
              <a:ext cx="782172" cy="118571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  <a:endParaRPr lang="zh-TW" altLang="en-US" sz="2400" dirty="0"/>
            </a:p>
          </p:txBody>
        </p:sp>
        <p:cxnSp>
          <p:nvCxnSpPr>
            <p:cNvPr id="53" name="Shape 229">
              <a:extLst>
                <a:ext uri="{FF2B5EF4-FFF2-40B4-BE49-F238E27FC236}">
                  <a16:creationId xmlns:a16="http://schemas.microsoft.com/office/drawing/2014/main" id="{7F4EFC0C-4014-4FDD-8AB4-EC1EF878FC21}"/>
                </a:ext>
              </a:extLst>
            </p:cNvPr>
            <p:cNvCxnSpPr/>
            <p:nvPr/>
          </p:nvCxnSpPr>
          <p:spPr>
            <a:xfrm>
              <a:off x="6978970" y="3683430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54" name="Shape 229">
              <a:extLst>
                <a:ext uri="{FF2B5EF4-FFF2-40B4-BE49-F238E27FC236}">
                  <a16:creationId xmlns:a16="http://schemas.microsoft.com/office/drawing/2014/main" id="{16808D36-DD2A-4090-91C2-54B21062A0E7}"/>
                </a:ext>
              </a:extLst>
            </p:cNvPr>
            <p:cNvCxnSpPr/>
            <p:nvPr/>
          </p:nvCxnSpPr>
          <p:spPr>
            <a:xfrm>
              <a:off x="6978970" y="4082678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55" name="Shape 229">
              <a:extLst>
                <a:ext uri="{FF2B5EF4-FFF2-40B4-BE49-F238E27FC236}">
                  <a16:creationId xmlns:a16="http://schemas.microsoft.com/office/drawing/2014/main" id="{1F6D9589-1C92-4A46-BA2C-AFE3681821E1}"/>
                </a:ext>
              </a:extLst>
            </p:cNvPr>
            <p:cNvCxnSpPr/>
            <p:nvPr/>
          </p:nvCxnSpPr>
          <p:spPr>
            <a:xfrm>
              <a:off x="6978970" y="4477064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96B7C2FF-A5E1-424A-9CEC-3807BDFA6E2D}"/>
                </a:ext>
              </a:extLst>
            </p:cNvPr>
            <p:cNvSpPr txBox="1"/>
            <p:nvPr/>
          </p:nvSpPr>
          <p:spPr>
            <a:xfrm>
              <a:off x="7400472" y="4267788"/>
              <a:ext cx="89558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fire</a:t>
              </a:r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DBE28C22-AD74-43BF-936B-6608C6EE5A9B}"/>
                </a:ext>
              </a:extLst>
            </p:cNvPr>
            <p:cNvSpPr txBox="1"/>
            <p:nvPr/>
          </p:nvSpPr>
          <p:spPr>
            <a:xfrm>
              <a:off x="7400472" y="3867678"/>
              <a:ext cx="89558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right</a:t>
              </a:r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57FB4FC5-5F14-47B1-AC38-22507402320D}"/>
                </a:ext>
              </a:extLst>
            </p:cNvPr>
            <p:cNvSpPr txBox="1"/>
            <p:nvPr/>
          </p:nvSpPr>
          <p:spPr>
            <a:xfrm>
              <a:off x="7404421" y="3467568"/>
              <a:ext cx="89163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left</a:t>
              </a:r>
            </a:p>
          </p:txBody>
        </p:sp>
      </p:grpSp>
      <p:cxnSp>
        <p:nvCxnSpPr>
          <p:cNvPr id="59" name="Shape 229">
            <a:extLst>
              <a:ext uri="{FF2B5EF4-FFF2-40B4-BE49-F238E27FC236}">
                <a16:creationId xmlns:a16="http://schemas.microsoft.com/office/drawing/2014/main" id="{EA2050A9-2898-4EA9-9089-10D2925D3BFB}"/>
              </a:ext>
            </a:extLst>
          </p:cNvPr>
          <p:cNvCxnSpPr/>
          <p:nvPr/>
        </p:nvCxnSpPr>
        <p:spPr>
          <a:xfrm>
            <a:off x="4737760" y="6004591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2BC89528-897A-43B8-BF2A-FBA5E8A4EC0A}"/>
                  </a:ext>
                </a:extLst>
              </p:cNvPr>
              <p:cNvSpPr txBox="1"/>
              <p:nvPr/>
            </p:nvSpPr>
            <p:spPr>
              <a:xfrm>
                <a:off x="7416209" y="4864373"/>
                <a:ext cx="1493421" cy="465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𝑓𝑖𝑟𝑒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2BC89528-897A-43B8-BF2A-FBA5E8A4E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09" y="4864373"/>
                <a:ext cx="1493421" cy="465961"/>
              </a:xfrm>
              <a:prstGeom prst="rect">
                <a:avLst/>
              </a:prstGeom>
              <a:blipFill>
                <a:blip r:embed="rId19"/>
                <a:stretch>
                  <a:fillRect r="-2041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箭號: 左-右雙向 60">
            <a:extLst>
              <a:ext uri="{FF2B5EF4-FFF2-40B4-BE49-F238E27FC236}">
                <a16:creationId xmlns:a16="http://schemas.microsoft.com/office/drawing/2014/main" id="{49514764-979F-431E-B021-95758FF3D2F6}"/>
              </a:ext>
            </a:extLst>
          </p:cNvPr>
          <p:cNvSpPr/>
          <p:nvPr/>
        </p:nvSpPr>
        <p:spPr>
          <a:xfrm>
            <a:off x="7387575" y="5820460"/>
            <a:ext cx="539068" cy="3623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730869B4-CB3E-42C8-8DCB-33F395BE79DB}"/>
              </a:ext>
            </a:extLst>
          </p:cNvPr>
          <p:cNvGrpSpPr/>
          <p:nvPr/>
        </p:nvGrpSpPr>
        <p:grpSpPr>
          <a:xfrm>
            <a:off x="8015380" y="5340501"/>
            <a:ext cx="530568" cy="1264255"/>
            <a:chOff x="7885382" y="5380192"/>
            <a:chExt cx="530568" cy="1264255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1C8CEA8D-882F-466F-BEB0-E3259835B07F}"/>
                </a:ext>
              </a:extLst>
            </p:cNvPr>
            <p:cNvSpPr/>
            <p:nvPr/>
          </p:nvSpPr>
          <p:spPr>
            <a:xfrm>
              <a:off x="7885382" y="5404426"/>
              <a:ext cx="383033" cy="124002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32293094-14FE-4F49-A868-888CA84FF5E2}"/>
                </a:ext>
              </a:extLst>
            </p:cNvPr>
            <p:cNvSpPr txBox="1"/>
            <p:nvPr/>
          </p:nvSpPr>
          <p:spPr>
            <a:xfrm>
              <a:off x="7942045" y="5380192"/>
              <a:ext cx="473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9BB337C0-F39A-4D75-BEDB-EDBCB5156A3D}"/>
                </a:ext>
              </a:extLst>
            </p:cNvPr>
            <p:cNvSpPr txBox="1"/>
            <p:nvPr/>
          </p:nvSpPr>
          <p:spPr>
            <a:xfrm>
              <a:off x="7942045" y="5760205"/>
              <a:ext cx="473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0DD84FE0-509B-444D-98A8-BAC63EBCC0B5}"/>
                </a:ext>
              </a:extLst>
            </p:cNvPr>
            <p:cNvSpPr txBox="1"/>
            <p:nvPr/>
          </p:nvSpPr>
          <p:spPr>
            <a:xfrm>
              <a:off x="7942045" y="6182782"/>
              <a:ext cx="473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1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 animBg="1"/>
      <p:bldP spid="14" grpId="0"/>
      <p:bldP spid="36" grpId="0"/>
      <p:bldP spid="45" grpId="0"/>
      <p:bldP spid="46" grpId="0" animBg="1"/>
      <p:bldP spid="47" grpId="0"/>
      <p:bldP spid="48" grpId="0"/>
      <p:bldP spid="49" grpId="0"/>
      <p:bldP spid="50" grpId="0"/>
      <p:bldP spid="60" grpId="0"/>
      <p:bldP spid="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>
            <a:extLst>
              <a:ext uri="{FF2B5EF4-FFF2-40B4-BE49-F238E27FC236}">
                <a16:creationId xmlns:a16="http://schemas.microsoft.com/office/drawing/2014/main" id="{6B497C82-D0F7-4AEC-9244-0F2A0FEE2B5B}"/>
              </a:ext>
            </a:extLst>
          </p:cNvPr>
          <p:cNvSpPr/>
          <p:nvPr/>
        </p:nvSpPr>
        <p:spPr>
          <a:xfrm>
            <a:off x="6674408" y="4047733"/>
            <a:ext cx="211445" cy="582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1F3027A-F6CD-42FC-99BF-21C73DE7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C104D6B8-BD77-4148-ADD0-5507299C2291}"/>
              </a:ext>
            </a:extLst>
          </p:cNvPr>
          <p:cNvGrpSpPr/>
          <p:nvPr/>
        </p:nvGrpSpPr>
        <p:grpSpPr>
          <a:xfrm>
            <a:off x="4524840" y="470043"/>
            <a:ext cx="4401793" cy="2388836"/>
            <a:chOff x="4648069" y="2637373"/>
            <a:chExt cx="4401793" cy="2388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D2CF11E6-558F-4D6A-B7FA-CC0E3DC84227}"/>
                    </a:ext>
                  </a:extLst>
                </p:cNvPr>
                <p:cNvSpPr/>
                <p:nvPr/>
              </p:nvSpPr>
              <p:spPr>
                <a:xfrm>
                  <a:off x="4652234" y="2637373"/>
                  <a:ext cx="244996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D2CF11E6-558F-4D6A-B7FA-CC0E3DC842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234" y="2637373"/>
                  <a:ext cx="2449965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3A204629-3E4A-4756-9278-A736C3492985}"/>
                    </a:ext>
                  </a:extLst>
                </p:cNvPr>
                <p:cNvSpPr txBox="1"/>
                <p:nvPr/>
              </p:nvSpPr>
              <p:spPr>
                <a:xfrm>
                  <a:off x="4648069" y="3337281"/>
                  <a:ext cx="11099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3A204629-3E4A-4756-9278-A736C3492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069" y="3337281"/>
                  <a:ext cx="110995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099"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02E549AE-06D9-434E-BF7A-2857653FC11F}"/>
                    </a:ext>
                  </a:extLst>
                </p:cNvPr>
                <p:cNvSpPr txBox="1"/>
                <p:nvPr/>
              </p:nvSpPr>
              <p:spPr>
                <a:xfrm>
                  <a:off x="4648069" y="3857748"/>
                  <a:ext cx="4401793" cy="1168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sz="2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𝑙𝑜𝑔𝑝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Sup>
                                      <m:sSub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02E549AE-06D9-434E-BF7A-2857653FC1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069" y="3857748"/>
                  <a:ext cx="4401793" cy="11684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1F835E4-BD18-4028-A8C4-E51291BB4CA3}"/>
              </a:ext>
            </a:extLst>
          </p:cNvPr>
          <p:cNvGrpSpPr/>
          <p:nvPr/>
        </p:nvGrpSpPr>
        <p:grpSpPr>
          <a:xfrm>
            <a:off x="469267" y="2132263"/>
            <a:ext cx="3580096" cy="4072485"/>
            <a:chOff x="609944" y="2005654"/>
            <a:chExt cx="3580096" cy="4072485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6B33597B-54FE-4FB3-A78D-418B7F060764}"/>
                </a:ext>
              </a:extLst>
            </p:cNvPr>
            <p:cNvGrpSpPr/>
            <p:nvPr/>
          </p:nvGrpSpPr>
          <p:grpSpPr>
            <a:xfrm>
              <a:off x="797463" y="2637373"/>
              <a:ext cx="3281042" cy="3440766"/>
              <a:chOff x="1290958" y="2446509"/>
              <a:chExt cx="3281042" cy="34407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0676734C-BB6A-44CA-9D76-FDDA0B99825C}"/>
                      </a:ext>
                    </a:extLst>
                  </p:cNvPr>
                  <p:cNvSpPr/>
                  <p:nvPr/>
                </p:nvSpPr>
                <p:spPr>
                  <a:xfrm>
                    <a:off x="1290958" y="2446509"/>
                    <a:ext cx="70551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0676734C-BB6A-44CA-9D76-FDDA0B9982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0958" y="2446509"/>
                    <a:ext cx="705514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字方塊 7">
                    <a:extLst>
                      <a:ext uri="{FF2B5EF4-FFF2-40B4-BE49-F238E27FC236}">
                        <a16:creationId xmlns:a16="http://schemas.microsoft.com/office/drawing/2014/main" id="{DB3EB9ED-7688-408A-80EC-94CC5160450F}"/>
                      </a:ext>
                    </a:extLst>
                  </p:cNvPr>
                  <p:cNvSpPr txBox="1"/>
                  <p:nvPr/>
                </p:nvSpPr>
                <p:spPr>
                  <a:xfrm>
                    <a:off x="1979149" y="2504537"/>
                    <a:ext cx="1229077" cy="465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8" name="文字方塊 7">
                    <a:extLst>
                      <a:ext uri="{FF2B5EF4-FFF2-40B4-BE49-F238E27FC236}">
                        <a16:creationId xmlns:a16="http://schemas.microsoft.com/office/drawing/2014/main" id="{DB3EB9ED-7688-408A-80EC-94CC516045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149" y="2504537"/>
                    <a:ext cx="1229077" cy="4651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字方塊 8">
                    <a:extLst>
                      <a:ext uri="{FF2B5EF4-FFF2-40B4-BE49-F238E27FC236}">
                        <a16:creationId xmlns:a16="http://schemas.microsoft.com/office/drawing/2014/main" id="{BFBB31F7-A4D7-449E-BE63-2A1DFA382C3D}"/>
                      </a:ext>
                    </a:extLst>
                  </p:cNvPr>
                  <p:cNvSpPr txBox="1"/>
                  <p:nvPr/>
                </p:nvSpPr>
                <p:spPr>
                  <a:xfrm>
                    <a:off x="3375024" y="2508064"/>
                    <a:ext cx="119697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" name="文字方塊 8">
                    <a:extLst>
                      <a:ext uri="{FF2B5EF4-FFF2-40B4-BE49-F238E27FC236}">
                        <a16:creationId xmlns:a16="http://schemas.microsoft.com/office/drawing/2014/main" id="{BFBB31F7-A4D7-449E-BE63-2A1DFA382C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5024" y="2508064"/>
                    <a:ext cx="1196976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53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字方塊 9">
                    <a:extLst>
                      <a:ext uri="{FF2B5EF4-FFF2-40B4-BE49-F238E27FC236}">
                        <a16:creationId xmlns:a16="http://schemas.microsoft.com/office/drawing/2014/main" id="{BD019480-20A8-49D2-9449-0D5E3D35FB07}"/>
                      </a:ext>
                    </a:extLst>
                  </p:cNvPr>
                  <p:cNvSpPr txBox="1"/>
                  <p:nvPr/>
                </p:nvSpPr>
                <p:spPr>
                  <a:xfrm>
                    <a:off x="1979148" y="2969729"/>
                    <a:ext cx="1229077" cy="465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0" name="文字方塊 9">
                    <a:extLst>
                      <a:ext uri="{FF2B5EF4-FFF2-40B4-BE49-F238E27FC236}">
                        <a16:creationId xmlns:a16="http://schemas.microsoft.com/office/drawing/2014/main" id="{BD019480-20A8-49D2-9449-0D5E3D35FB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148" y="2969729"/>
                    <a:ext cx="1229077" cy="4658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59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6566C99-C316-49F7-8B99-A0ADCDF8A731}"/>
                  </a:ext>
                </a:extLst>
              </p:cNvPr>
              <p:cNvSpPr txBox="1"/>
              <p:nvPr/>
            </p:nvSpPr>
            <p:spPr>
              <a:xfrm rot="5400000">
                <a:off x="2227806" y="3616997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270E6DAF-E009-4FC6-8797-1BF2360F13A1}"/>
                      </a:ext>
                    </a:extLst>
                  </p:cNvPr>
                  <p:cNvSpPr txBox="1"/>
                  <p:nvPr/>
                </p:nvSpPr>
                <p:spPr>
                  <a:xfrm>
                    <a:off x="3375024" y="2969729"/>
                    <a:ext cx="119697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270E6DAF-E009-4FC6-8797-1BF2360F13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5024" y="2969729"/>
                    <a:ext cx="1196976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53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E94A050-0C6D-443F-A80D-FBC49D6C6510}"/>
                  </a:ext>
                </a:extLst>
              </p:cNvPr>
              <p:cNvSpPr txBox="1"/>
              <p:nvPr/>
            </p:nvSpPr>
            <p:spPr>
              <a:xfrm rot="5400000">
                <a:off x="3516312" y="3616996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grpSp>
            <p:nvGrpSpPr>
              <p:cNvPr id="24" name="群組 23">
                <a:extLst>
                  <a:ext uri="{FF2B5EF4-FFF2-40B4-BE49-F238E27FC236}">
                    <a16:creationId xmlns:a16="http://schemas.microsoft.com/office/drawing/2014/main" id="{00F8B30D-C0CE-4178-B702-FA08F3CF3D72}"/>
                  </a:ext>
                </a:extLst>
              </p:cNvPr>
              <p:cNvGrpSpPr/>
              <p:nvPr/>
            </p:nvGrpSpPr>
            <p:grpSpPr>
              <a:xfrm>
                <a:off x="1295717" y="4001294"/>
                <a:ext cx="3276283" cy="1885981"/>
                <a:chOff x="1296508" y="4512709"/>
                <a:chExt cx="3276283" cy="18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矩形 5">
                      <a:extLst>
                        <a:ext uri="{FF2B5EF4-FFF2-40B4-BE49-F238E27FC236}">
                          <a16:creationId xmlns:a16="http://schemas.microsoft.com/office/drawing/2014/main" id="{47F5DF87-AA6E-419F-97C2-3C208779C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6508" y="4512709"/>
                      <a:ext cx="713209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</m:oMath>
                        </m:oMathPara>
                      </a14:m>
                      <a:endParaRPr lang="zh-TW" altLang="en-US" sz="2800" dirty="0"/>
                    </a:p>
                  </p:txBody>
                </p:sp>
              </mc:Choice>
              <mc:Fallback xmlns="">
                <p:sp>
                  <p:nvSpPr>
                    <p:cNvPr id="6" name="矩形 5">
                      <a:extLst>
                        <a:ext uri="{FF2B5EF4-FFF2-40B4-BE49-F238E27FC236}">
                          <a16:creationId xmlns:a16="http://schemas.microsoft.com/office/drawing/2014/main" id="{47F5DF87-AA6E-419F-97C2-3C208779CD8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96508" y="4512709"/>
                      <a:ext cx="713209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文字方塊 14">
                      <a:extLst>
                        <a:ext uri="{FF2B5EF4-FFF2-40B4-BE49-F238E27FC236}">
                          <a16:creationId xmlns:a16="http://schemas.microsoft.com/office/drawing/2014/main" id="{9C4A643B-C3E6-481B-A68D-8CF5C2A234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79940" y="4567420"/>
                      <a:ext cx="1229077" cy="465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oMath>
                        </m:oMathPara>
                      </a14:m>
                      <a:endParaRPr lang="zh-TW" altLang="en-US" sz="2400" dirty="0"/>
                    </a:p>
                  </p:txBody>
                </p:sp>
              </mc:Choice>
              <mc:Fallback xmlns="">
                <p:sp>
                  <p:nvSpPr>
                    <p:cNvPr id="15" name="文字方塊 14">
                      <a:extLst>
                        <a:ext uri="{FF2B5EF4-FFF2-40B4-BE49-F238E27FC236}">
                          <a16:creationId xmlns:a16="http://schemas.microsoft.com/office/drawing/2014/main" id="{9C4A643B-C3E6-481B-A68D-8CF5C2A234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9940" y="4567420"/>
                      <a:ext cx="1229077" cy="46596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25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文字方塊 15">
                      <a:extLst>
                        <a:ext uri="{FF2B5EF4-FFF2-40B4-BE49-F238E27FC236}">
                          <a16:creationId xmlns:a16="http://schemas.microsoft.com/office/drawing/2014/main" id="{7B0650D4-B737-4B52-8C8F-65622D00E6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75815" y="4570947"/>
                      <a:ext cx="119697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oMath>
                        </m:oMathPara>
                      </a14:m>
                      <a:endParaRPr lang="zh-TW" altLang="en-US" sz="2400" dirty="0"/>
                    </a:p>
                  </p:txBody>
                </p:sp>
              </mc:Choice>
              <mc:Fallback xmlns="">
                <p:sp>
                  <p:nvSpPr>
                    <p:cNvPr id="16" name="文字方塊 15">
                      <a:extLst>
                        <a:ext uri="{FF2B5EF4-FFF2-40B4-BE49-F238E27FC236}">
                          <a16:creationId xmlns:a16="http://schemas.microsoft.com/office/drawing/2014/main" id="{7B0650D4-B737-4B52-8C8F-65622D00E6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5815" y="4570947"/>
                      <a:ext cx="1196976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文字方塊 16">
                      <a:extLst>
                        <a:ext uri="{FF2B5EF4-FFF2-40B4-BE49-F238E27FC236}">
                          <a16:creationId xmlns:a16="http://schemas.microsoft.com/office/drawing/2014/main" id="{2DB9D22E-3BDA-4C32-8280-320F8779A8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79939" y="5032612"/>
                      <a:ext cx="1229077" cy="466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oMath>
                        </m:oMathPara>
                      </a14:m>
                      <a:endParaRPr lang="zh-TW" altLang="en-US" sz="2400" dirty="0"/>
                    </a:p>
                  </p:txBody>
                </p:sp>
              </mc:Choice>
              <mc:Fallback xmlns="">
                <p:sp>
                  <p:nvSpPr>
                    <p:cNvPr id="17" name="文字方塊 16">
                      <a:extLst>
                        <a:ext uri="{FF2B5EF4-FFF2-40B4-BE49-F238E27FC236}">
                          <a16:creationId xmlns:a16="http://schemas.microsoft.com/office/drawing/2014/main" id="{2DB9D22E-3BDA-4C32-8280-320F8779A8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9939" y="5032612"/>
                      <a:ext cx="1229077" cy="466666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63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E636E693-80C6-44FE-9BB6-BC4F28868157}"/>
                    </a:ext>
                  </a:extLst>
                </p:cNvPr>
                <p:cNvSpPr txBox="1"/>
                <p:nvPr/>
              </p:nvSpPr>
              <p:spPr>
                <a:xfrm rot="5400000">
                  <a:off x="2228597" y="5679880"/>
                  <a:ext cx="914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/>
                    <a:t>……</a:t>
                  </a:r>
                  <a:endParaRPr lang="zh-TW" altLang="en-US" sz="28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文字方塊 18">
                      <a:extLst>
                        <a:ext uri="{FF2B5EF4-FFF2-40B4-BE49-F238E27FC236}">
                          <a16:creationId xmlns:a16="http://schemas.microsoft.com/office/drawing/2014/main" id="{0BDDE926-CC8E-46DD-B549-38CB75ED4C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75815" y="5032612"/>
                      <a:ext cx="119697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oMath>
                        </m:oMathPara>
                      </a14:m>
                      <a:endParaRPr lang="zh-TW" altLang="en-US" sz="2400" dirty="0"/>
                    </a:p>
                  </p:txBody>
                </p:sp>
              </mc:Choice>
              <mc:Fallback xmlns="">
                <p:sp>
                  <p:nvSpPr>
                    <p:cNvPr id="19" name="文字方塊 18">
                      <a:extLst>
                        <a:ext uri="{FF2B5EF4-FFF2-40B4-BE49-F238E27FC236}">
                          <a16:creationId xmlns:a16="http://schemas.microsoft.com/office/drawing/2014/main" id="{0BDDE926-CC8E-46DD-B549-38CB75ED4C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5815" y="5032612"/>
                      <a:ext cx="1196976" cy="46166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5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05035F93-1C18-4EF4-8160-DB0E2C25FC36}"/>
                    </a:ext>
                  </a:extLst>
                </p:cNvPr>
                <p:cNvSpPr txBox="1"/>
                <p:nvPr/>
              </p:nvSpPr>
              <p:spPr>
                <a:xfrm rot="5400000">
                  <a:off x="3517103" y="5679879"/>
                  <a:ext cx="914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/>
                    <a:t>……</a:t>
                  </a:r>
                  <a:endParaRPr lang="zh-TW" altLang="en-US" sz="280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098573FE-36B0-43EA-B91F-EDEFDFAB370F}"/>
                    </a:ext>
                  </a:extLst>
                </p:cNvPr>
                <p:cNvSpPr txBox="1"/>
                <p:nvPr/>
              </p:nvSpPr>
              <p:spPr>
                <a:xfrm>
                  <a:off x="812600" y="2070790"/>
                  <a:ext cx="32810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Given actor parameter </a:t>
                  </a:r>
                  <a14:m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098573FE-36B0-43EA-B91F-EDEFDFAB3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00" y="2070790"/>
                  <a:ext cx="3281042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788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7E5E3B7-725C-471A-AC06-BDDE7F6565F7}"/>
                </a:ext>
              </a:extLst>
            </p:cNvPr>
            <p:cNvSpPr/>
            <p:nvPr/>
          </p:nvSpPr>
          <p:spPr>
            <a:xfrm>
              <a:off x="609944" y="2005654"/>
              <a:ext cx="3580096" cy="3981158"/>
            </a:xfrm>
            <a:prstGeom prst="rect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F3C6EC93-3987-4405-B059-C494FF27235A}"/>
              </a:ext>
            </a:extLst>
          </p:cNvPr>
          <p:cNvSpPr/>
          <p:nvPr/>
        </p:nvSpPr>
        <p:spPr>
          <a:xfrm>
            <a:off x="4373179" y="365126"/>
            <a:ext cx="4437298" cy="2628048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CAF9609-F025-42D9-9488-4B88AE570E62}"/>
              </a:ext>
            </a:extLst>
          </p:cNvPr>
          <p:cNvSpPr txBox="1"/>
          <p:nvPr/>
        </p:nvSpPr>
        <p:spPr>
          <a:xfrm rot="5400000">
            <a:off x="5577318" y="5303158"/>
            <a:ext cx="87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46D5130-7EA3-4809-A501-78608C60FBCF}"/>
                  </a:ext>
                </a:extLst>
              </p:cNvPr>
              <p:cNvSpPr txBox="1"/>
              <p:nvPr/>
            </p:nvSpPr>
            <p:spPr>
              <a:xfrm>
                <a:off x="4641628" y="4057141"/>
                <a:ext cx="520505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46D5130-7EA3-4809-A501-78608C60F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628" y="4057141"/>
                <a:ext cx="520505" cy="465192"/>
              </a:xfrm>
              <a:prstGeom prst="rect">
                <a:avLst/>
              </a:prstGeom>
              <a:blipFill>
                <a:blip r:embed="rId1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群組 42">
            <a:extLst>
              <a:ext uri="{FF2B5EF4-FFF2-40B4-BE49-F238E27FC236}">
                <a16:creationId xmlns:a16="http://schemas.microsoft.com/office/drawing/2014/main" id="{AD2E2DC5-8E35-4605-9D35-1944B7B1CFB9}"/>
              </a:ext>
            </a:extLst>
          </p:cNvPr>
          <p:cNvGrpSpPr/>
          <p:nvPr/>
        </p:nvGrpSpPr>
        <p:grpSpPr>
          <a:xfrm>
            <a:off x="5502549" y="4030505"/>
            <a:ext cx="1173709" cy="600165"/>
            <a:chOff x="6174583" y="3754096"/>
            <a:chExt cx="1173709" cy="60016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B0303BB-713D-4A3F-8866-8339A2D98CF3}"/>
                </a:ext>
              </a:extLst>
            </p:cNvPr>
            <p:cNvSpPr/>
            <p:nvPr/>
          </p:nvSpPr>
          <p:spPr>
            <a:xfrm>
              <a:off x="6174583" y="3754096"/>
              <a:ext cx="782172" cy="6001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  <a:endParaRPr lang="zh-TW" altLang="en-US" sz="2400" dirty="0"/>
            </a:p>
          </p:txBody>
        </p:sp>
        <p:cxnSp>
          <p:nvCxnSpPr>
            <p:cNvPr id="38" name="Shape 229">
              <a:extLst>
                <a:ext uri="{FF2B5EF4-FFF2-40B4-BE49-F238E27FC236}">
                  <a16:creationId xmlns:a16="http://schemas.microsoft.com/office/drawing/2014/main" id="{E7A7ABF5-C960-499D-8E92-6694CDB5CCD5}"/>
                </a:ext>
              </a:extLst>
            </p:cNvPr>
            <p:cNvCxnSpPr/>
            <p:nvPr/>
          </p:nvCxnSpPr>
          <p:spPr>
            <a:xfrm>
              <a:off x="6964456" y="4068164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cxnSp>
        <p:nvCxnSpPr>
          <p:cNvPr id="44" name="Shape 229">
            <a:extLst>
              <a:ext uri="{FF2B5EF4-FFF2-40B4-BE49-F238E27FC236}">
                <a16:creationId xmlns:a16="http://schemas.microsoft.com/office/drawing/2014/main" id="{7DD9A438-1134-43B8-A4CC-983DB5619E1A}"/>
              </a:ext>
            </a:extLst>
          </p:cNvPr>
          <p:cNvCxnSpPr/>
          <p:nvPr/>
        </p:nvCxnSpPr>
        <p:spPr>
          <a:xfrm>
            <a:off x="5090226" y="4344142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BF6F9E7-F1AA-4EA9-A97F-3B150EB4FA7A}"/>
                  </a:ext>
                </a:extLst>
              </p:cNvPr>
              <p:cNvSpPr txBox="1"/>
              <p:nvPr/>
            </p:nvSpPr>
            <p:spPr>
              <a:xfrm>
                <a:off x="7433212" y="4063275"/>
                <a:ext cx="1493421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𝑙𝑒𝑓𝑡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BF6F9E7-F1AA-4EA9-A97F-3B150EB4F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212" y="4063275"/>
                <a:ext cx="1493421" cy="465192"/>
              </a:xfrm>
              <a:prstGeom prst="rect">
                <a:avLst/>
              </a:prstGeom>
              <a:blipFill>
                <a:blip r:embed="rId17"/>
                <a:stretch>
                  <a:fillRect r="-1224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箭號: 左-右雙向 45">
            <a:extLst>
              <a:ext uri="{FF2B5EF4-FFF2-40B4-BE49-F238E27FC236}">
                <a16:creationId xmlns:a16="http://schemas.microsoft.com/office/drawing/2014/main" id="{C3093E0F-E425-4294-AFBE-7DC7936A81AE}"/>
              </a:ext>
            </a:extLst>
          </p:cNvPr>
          <p:cNvSpPr/>
          <p:nvPr/>
        </p:nvSpPr>
        <p:spPr>
          <a:xfrm>
            <a:off x="6941262" y="4218775"/>
            <a:ext cx="539068" cy="2592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982277F-CADE-40CB-A447-40D561D48278}"/>
              </a:ext>
            </a:extLst>
          </p:cNvPr>
          <p:cNvSpPr/>
          <p:nvPr/>
        </p:nvSpPr>
        <p:spPr>
          <a:xfrm>
            <a:off x="3616029" y="2863284"/>
            <a:ext cx="321799" cy="374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B80F4A25-C439-4970-90EB-CD1878814203}"/>
              </a:ext>
            </a:extLst>
          </p:cNvPr>
          <p:cNvSpPr/>
          <p:nvPr/>
        </p:nvSpPr>
        <p:spPr>
          <a:xfrm>
            <a:off x="3616029" y="3373483"/>
            <a:ext cx="321799" cy="374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34C6DE6C-9A33-405E-A23E-2E8146FC5BFD}"/>
              </a:ext>
            </a:extLst>
          </p:cNvPr>
          <p:cNvSpPr/>
          <p:nvPr/>
        </p:nvSpPr>
        <p:spPr>
          <a:xfrm>
            <a:off x="3616029" y="4381026"/>
            <a:ext cx="321799" cy="374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264C6739-BB80-488E-9147-69FB576DADB7}"/>
              </a:ext>
            </a:extLst>
          </p:cNvPr>
          <p:cNvSpPr/>
          <p:nvPr/>
        </p:nvSpPr>
        <p:spPr>
          <a:xfrm>
            <a:off x="3616029" y="4891225"/>
            <a:ext cx="321799" cy="374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6F70BD13-DE73-4FDF-95B4-BBB52BFEA3D9}"/>
              </a:ext>
            </a:extLst>
          </p:cNvPr>
          <p:cNvSpPr/>
          <p:nvPr/>
        </p:nvSpPr>
        <p:spPr>
          <a:xfrm>
            <a:off x="6674408" y="4762545"/>
            <a:ext cx="211445" cy="582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B2CE32DC-61C9-4542-8CE2-468AED54E527}"/>
                  </a:ext>
                </a:extLst>
              </p:cNvPr>
              <p:cNvSpPr txBox="1"/>
              <p:nvPr/>
            </p:nvSpPr>
            <p:spPr>
              <a:xfrm>
                <a:off x="4641628" y="4771953"/>
                <a:ext cx="520505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B2CE32DC-61C9-4542-8CE2-468AED54E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628" y="4771953"/>
                <a:ext cx="520505" cy="465192"/>
              </a:xfrm>
              <a:prstGeom prst="rect">
                <a:avLst/>
              </a:prstGeom>
              <a:blipFill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群組 72">
            <a:extLst>
              <a:ext uri="{FF2B5EF4-FFF2-40B4-BE49-F238E27FC236}">
                <a16:creationId xmlns:a16="http://schemas.microsoft.com/office/drawing/2014/main" id="{38494461-640D-45E5-83AE-95868DB7E0E0}"/>
              </a:ext>
            </a:extLst>
          </p:cNvPr>
          <p:cNvGrpSpPr/>
          <p:nvPr/>
        </p:nvGrpSpPr>
        <p:grpSpPr>
          <a:xfrm>
            <a:off x="5502549" y="4745317"/>
            <a:ext cx="1173709" cy="600165"/>
            <a:chOff x="6174583" y="3754096"/>
            <a:chExt cx="1173709" cy="600165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007C093F-7094-4F25-BEA2-6AF199CC04AB}"/>
                </a:ext>
              </a:extLst>
            </p:cNvPr>
            <p:cNvSpPr/>
            <p:nvPr/>
          </p:nvSpPr>
          <p:spPr>
            <a:xfrm>
              <a:off x="6174583" y="3754096"/>
              <a:ext cx="782172" cy="6001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  <a:endParaRPr lang="zh-TW" altLang="en-US" sz="2400" dirty="0"/>
            </a:p>
          </p:txBody>
        </p:sp>
        <p:cxnSp>
          <p:nvCxnSpPr>
            <p:cNvPr id="75" name="Shape 229">
              <a:extLst>
                <a:ext uri="{FF2B5EF4-FFF2-40B4-BE49-F238E27FC236}">
                  <a16:creationId xmlns:a16="http://schemas.microsoft.com/office/drawing/2014/main" id="{1609381F-768A-40F5-BC7D-82D8EDF5422E}"/>
                </a:ext>
              </a:extLst>
            </p:cNvPr>
            <p:cNvCxnSpPr/>
            <p:nvPr/>
          </p:nvCxnSpPr>
          <p:spPr>
            <a:xfrm>
              <a:off x="6964456" y="4068164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cxnSp>
        <p:nvCxnSpPr>
          <p:cNvPr id="76" name="Shape 229">
            <a:extLst>
              <a:ext uri="{FF2B5EF4-FFF2-40B4-BE49-F238E27FC236}">
                <a16:creationId xmlns:a16="http://schemas.microsoft.com/office/drawing/2014/main" id="{3C2E67CD-A771-492E-AA86-5ADA228C60A5}"/>
              </a:ext>
            </a:extLst>
          </p:cNvPr>
          <p:cNvCxnSpPr/>
          <p:nvPr/>
        </p:nvCxnSpPr>
        <p:spPr>
          <a:xfrm>
            <a:off x="5090226" y="5058954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BEC2507F-2760-4BD8-87B4-1A9402740A2B}"/>
                  </a:ext>
                </a:extLst>
              </p:cNvPr>
              <p:cNvSpPr txBox="1"/>
              <p:nvPr/>
            </p:nvSpPr>
            <p:spPr>
              <a:xfrm>
                <a:off x="7433212" y="4778087"/>
                <a:ext cx="1493421" cy="46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𝑙𝑒𝑓𝑡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BEC2507F-2760-4BD8-87B4-1A9402740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212" y="4778087"/>
                <a:ext cx="1493421" cy="465192"/>
              </a:xfrm>
              <a:prstGeom prst="rect">
                <a:avLst/>
              </a:prstGeom>
              <a:blipFill>
                <a:blip r:embed="rId19"/>
                <a:stretch>
                  <a:fillRect r="-1224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箭號: 左-右雙向 77">
            <a:extLst>
              <a:ext uri="{FF2B5EF4-FFF2-40B4-BE49-F238E27FC236}">
                <a16:creationId xmlns:a16="http://schemas.microsoft.com/office/drawing/2014/main" id="{938816C7-2BE4-4E1E-A2C2-2E91BD86C47F}"/>
              </a:ext>
            </a:extLst>
          </p:cNvPr>
          <p:cNvSpPr/>
          <p:nvPr/>
        </p:nvSpPr>
        <p:spPr>
          <a:xfrm>
            <a:off x="6941262" y="4933587"/>
            <a:ext cx="539068" cy="2592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F7D08970-C4F6-4613-B9C3-E55F9A42FC41}"/>
              </a:ext>
            </a:extLst>
          </p:cNvPr>
          <p:cNvSpPr/>
          <p:nvPr/>
        </p:nvSpPr>
        <p:spPr>
          <a:xfrm>
            <a:off x="6678546" y="5854615"/>
            <a:ext cx="211445" cy="582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E88F2DD0-1180-41C9-B6CD-F2A91AD9D1F0}"/>
                  </a:ext>
                </a:extLst>
              </p:cNvPr>
              <p:cNvSpPr txBox="1"/>
              <p:nvPr/>
            </p:nvSpPr>
            <p:spPr>
              <a:xfrm>
                <a:off x="4645766" y="5864023"/>
                <a:ext cx="520505" cy="465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E88F2DD0-1180-41C9-B6CD-F2A91AD9D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66" y="5864023"/>
                <a:ext cx="520505" cy="465961"/>
              </a:xfrm>
              <a:prstGeom prst="rect">
                <a:avLst/>
              </a:prstGeom>
              <a:blipFill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群組 80">
            <a:extLst>
              <a:ext uri="{FF2B5EF4-FFF2-40B4-BE49-F238E27FC236}">
                <a16:creationId xmlns:a16="http://schemas.microsoft.com/office/drawing/2014/main" id="{8BFF29BF-C6E6-44F6-8DD4-AE0A289A868A}"/>
              </a:ext>
            </a:extLst>
          </p:cNvPr>
          <p:cNvGrpSpPr/>
          <p:nvPr/>
        </p:nvGrpSpPr>
        <p:grpSpPr>
          <a:xfrm>
            <a:off x="5506687" y="5837387"/>
            <a:ext cx="1173709" cy="600165"/>
            <a:chOff x="6174583" y="3754096"/>
            <a:chExt cx="1173709" cy="600165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C33D7A5B-99CF-4F22-8481-D93E76553156}"/>
                </a:ext>
              </a:extLst>
            </p:cNvPr>
            <p:cNvSpPr/>
            <p:nvPr/>
          </p:nvSpPr>
          <p:spPr>
            <a:xfrm>
              <a:off x="6174583" y="3754096"/>
              <a:ext cx="782172" cy="6001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  <a:endParaRPr lang="zh-TW" altLang="en-US" sz="2400" dirty="0"/>
            </a:p>
          </p:txBody>
        </p:sp>
        <p:cxnSp>
          <p:nvCxnSpPr>
            <p:cNvPr id="83" name="Shape 229">
              <a:extLst>
                <a:ext uri="{FF2B5EF4-FFF2-40B4-BE49-F238E27FC236}">
                  <a16:creationId xmlns:a16="http://schemas.microsoft.com/office/drawing/2014/main" id="{CB43A8DE-2EB1-4EE5-AC79-0B7D50646494}"/>
                </a:ext>
              </a:extLst>
            </p:cNvPr>
            <p:cNvCxnSpPr/>
            <p:nvPr/>
          </p:nvCxnSpPr>
          <p:spPr>
            <a:xfrm>
              <a:off x="6964456" y="4068164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cxnSp>
        <p:nvCxnSpPr>
          <p:cNvPr id="84" name="Shape 229">
            <a:extLst>
              <a:ext uri="{FF2B5EF4-FFF2-40B4-BE49-F238E27FC236}">
                <a16:creationId xmlns:a16="http://schemas.microsoft.com/office/drawing/2014/main" id="{745A1E83-A530-49AA-962C-A573CE288B2D}"/>
              </a:ext>
            </a:extLst>
          </p:cNvPr>
          <p:cNvCxnSpPr/>
          <p:nvPr/>
        </p:nvCxnSpPr>
        <p:spPr>
          <a:xfrm>
            <a:off x="5094364" y="6151024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554C619F-2FFE-4E31-95DB-D73456D5F022}"/>
                  </a:ext>
                </a:extLst>
              </p:cNvPr>
              <p:cNvSpPr txBox="1"/>
              <p:nvPr/>
            </p:nvSpPr>
            <p:spPr>
              <a:xfrm>
                <a:off x="7437350" y="5870157"/>
                <a:ext cx="1493421" cy="465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𝑓𝑖𝑟𝑒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554C619F-2FFE-4E31-95DB-D73456D5F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50" y="5870157"/>
                <a:ext cx="1493421" cy="465961"/>
              </a:xfrm>
              <a:prstGeom prst="rect">
                <a:avLst/>
              </a:prstGeom>
              <a:blipFill>
                <a:blip r:embed="rId21"/>
                <a:stretch>
                  <a:fillRect r="-2449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箭號: 左-右雙向 85">
            <a:extLst>
              <a:ext uri="{FF2B5EF4-FFF2-40B4-BE49-F238E27FC236}">
                <a16:creationId xmlns:a16="http://schemas.microsoft.com/office/drawing/2014/main" id="{8A9B5B26-DDE4-4DE9-BCE7-F853F8FF364C}"/>
              </a:ext>
            </a:extLst>
          </p:cNvPr>
          <p:cNvSpPr/>
          <p:nvPr/>
        </p:nvSpPr>
        <p:spPr>
          <a:xfrm>
            <a:off x="6945400" y="6025657"/>
            <a:ext cx="539068" cy="2592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B0649B0-65EF-495C-BFF9-349020858A4F}"/>
                  </a:ext>
                </a:extLst>
              </p:cNvPr>
              <p:cNvSpPr/>
              <p:nvPr/>
            </p:nvSpPr>
            <p:spPr>
              <a:xfrm>
                <a:off x="4302130" y="3064531"/>
                <a:ext cx="31571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Each training data is weighted by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B0649B0-65EF-495C-BFF9-349020858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30" y="3064531"/>
                <a:ext cx="3157112" cy="830997"/>
              </a:xfrm>
              <a:prstGeom prst="rect">
                <a:avLst/>
              </a:prstGeom>
              <a:blipFill>
                <a:blip r:embed="rId22"/>
                <a:stretch>
                  <a:fillRect l="-3089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7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4" grpId="0"/>
      <p:bldP spid="36" grpId="0"/>
      <p:bldP spid="45" grpId="0"/>
      <p:bldP spid="46" grpId="0" animBg="1"/>
      <p:bldP spid="31" grpId="0" animBg="1"/>
      <p:bldP spid="68" grpId="0" animBg="1"/>
      <p:bldP spid="69" grpId="0" animBg="1"/>
      <p:bldP spid="70" grpId="0" animBg="1"/>
      <p:bldP spid="71" grpId="0" animBg="1"/>
      <p:bldP spid="72" grpId="0"/>
      <p:bldP spid="77" grpId="0"/>
      <p:bldP spid="78" grpId="0" animBg="1"/>
      <p:bldP spid="79" grpId="0" animBg="1"/>
      <p:bldP spid="80" grpId="0"/>
      <p:bldP spid="85" grpId="0"/>
      <p:bldP spid="86" grpId="0" animBg="1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 a Baseline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54955" y="1385646"/>
                <a:ext cx="3833677" cy="567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955" y="1385646"/>
                <a:ext cx="3833677" cy="567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23778" y="1904036"/>
                <a:ext cx="5947700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𝑙𝑜𝑔𝑝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78" y="1904036"/>
                <a:ext cx="5947700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>
            <a:off x="-256309" y="3137751"/>
            <a:ext cx="982849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068148" y="427518"/>
                <a:ext cx="3269550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It is possible that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always positive.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148" y="427518"/>
                <a:ext cx="3269550" cy="830997"/>
              </a:xfrm>
              <a:prstGeom prst="rect">
                <a:avLst/>
              </a:prstGeom>
              <a:blipFill>
                <a:blip r:embed="rId4"/>
                <a:stretch>
                  <a:fillRect l="-2597" t="-5072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730083" y="3581955"/>
            <a:ext cx="94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Ideal </a:t>
            </a:r>
          </a:p>
          <a:p>
            <a:pPr algn="ctr"/>
            <a:r>
              <a:rPr lang="en-US" altLang="zh-TW" sz="2400" dirty="0"/>
              <a:t>case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21225" y="5417524"/>
            <a:ext cx="155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Sampling</a:t>
            </a:r>
          </a:p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2554514" y="3831774"/>
            <a:ext cx="304800" cy="72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287485" y="3452946"/>
            <a:ext cx="297543" cy="110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49364" y="4215552"/>
            <a:ext cx="279400" cy="33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cxnSpLocks/>
          </p:cNvCxnSpPr>
          <p:nvPr/>
        </p:nvCxnSpPr>
        <p:spPr>
          <a:xfrm>
            <a:off x="2177143" y="4555789"/>
            <a:ext cx="24964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554404" y="4505842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3277485" y="450584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3963878" y="4505842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20" name="箭號: 向上 19"/>
          <p:cNvSpPr/>
          <p:nvPr/>
        </p:nvSpPr>
        <p:spPr>
          <a:xfrm>
            <a:off x="3949364" y="3519716"/>
            <a:ext cx="276704" cy="66765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上 20"/>
          <p:cNvSpPr/>
          <p:nvPr/>
        </p:nvSpPr>
        <p:spPr>
          <a:xfrm>
            <a:off x="2554404" y="3336415"/>
            <a:ext cx="279400" cy="49892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上 21"/>
          <p:cNvSpPr/>
          <p:nvPr/>
        </p:nvSpPr>
        <p:spPr>
          <a:xfrm>
            <a:off x="3296556" y="3207270"/>
            <a:ext cx="279400" cy="24946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109581" y="3677337"/>
            <a:ext cx="3048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842552" y="3719421"/>
            <a:ext cx="297543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7504431" y="4017567"/>
            <a:ext cx="2794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>
            <a:cxnSpLocks/>
          </p:cNvCxnSpPr>
          <p:nvPr/>
        </p:nvCxnSpPr>
        <p:spPr>
          <a:xfrm>
            <a:off x="5732210" y="4575521"/>
            <a:ext cx="24964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109471" y="4525574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6832552" y="4525574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7518945" y="4525574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35" name="箭號: 向右 34"/>
          <p:cNvSpPr/>
          <p:nvPr/>
        </p:nvSpPr>
        <p:spPr>
          <a:xfrm>
            <a:off x="4833257" y="3550620"/>
            <a:ext cx="649305" cy="8309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5784463" y="3192501"/>
            <a:ext cx="246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It is probability …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2545738" y="5663189"/>
            <a:ext cx="304800" cy="72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3278709" y="5284361"/>
            <a:ext cx="297543" cy="110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3940588" y="6046967"/>
            <a:ext cx="279400" cy="33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>
            <a:cxnSpLocks/>
          </p:cNvCxnSpPr>
          <p:nvPr/>
        </p:nvCxnSpPr>
        <p:spPr>
          <a:xfrm>
            <a:off x="2168367" y="6387204"/>
            <a:ext cx="24964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2545628" y="6337257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3" name="矩形 42"/>
          <p:cNvSpPr/>
          <p:nvPr/>
        </p:nvSpPr>
        <p:spPr>
          <a:xfrm>
            <a:off x="3268709" y="6337257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3955102" y="6337257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45" name="箭號: 向上 44"/>
          <p:cNvSpPr/>
          <p:nvPr/>
        </p:nvSpPr>
        <p:spPr>
          <a:xfrm>
            <a:off x="3940588" y="5351131"/>
            <a:ext cx="276704" cy="66765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上 46"/>
          <p:cNvSpPr/>
          <p:nvPr/>
        </p:nvSpPr>
        <p:spPr>
          <a:xfrm>
            <a:off x="3287780" y="5038685"/>
            <a:ext cx="279400" cy="24946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1990161" y="4860739"/>
            <a:ext cx="140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Not sampled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9" name="箭號: 向右 48"/>
          <p:cNvSpPr/>
          <p:nvPr/>
        </p:nvSpPr>
        <p:spPr>
          <a:xfrm>
            <a:off x="4833256" y="5363569"/>
            <a:ext cx="649305" cy="8309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6161834" y="5997016"/>
            <a:ext cx="3048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6894805" y="5211791"/>
            <a:ext cx="297543" cy="11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7556684" y="5669595"/>
            <a:ext cx="2794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接點 52"/>
          <p:cNvCxnSpPr>
            <a:cxnSpLocks/>
          </p:cNvCxnSpPr>
          <p:nvPr/>
        </p:nvCxnSpPr>
        <p:spPr>
          <a:xfrm>
            <a:off x="5784463" y="6387204"/>
            <a:ext cx="24964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6161724" y="6337257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6884805" y="6337257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7571198" y="6337257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562652" y="5010135"/>
            <a:ext cx="299087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probability of the actions not sampled will decrease.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2610309" y="1901838"/>
                <a:ext cx="5947700" cy="11308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𝑙𝑜𝑔𝑝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09" y="1901838"/>
                <a:ext cx="5947700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/>
          <p:cNvSpPr/>
          <p:nvPr/>
        </p:nvSpPr>
        <p:spPr>
          <a:xfrm>
            <a:off x="4862284" y="2685144"/>
            <a:ext cx="43543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9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5" grpId="0" animBg="1"/>
      <p:bldP spid="36" grpId="0"/>
      <p:bldP spid="37" grpId="0" animBg="1"/>
      <p:bldP spid="38" grpId="0" animBg="1"/>
      <p:bldP spid="39" grpId="0" animBg="1"/>
      <p:bldP spid="42" grpId="0"/>
      <p:bldP spid="43" grpId="0"/>
      <p:bldP spid="44" grpId="0"/>
      <p:bldP spid="45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4" grpId="0"/>
      <p:bldP spid="55" grpId="0"/>
      <p:bldP spid="56" grpId="0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Scenario of Reinforcement Learning</a:t>
            </a:r>
            <a:endParaRPr lang="zh-TW" altLang="en-US" dirty="0"/>
          </a:p>
        </p:txBody>
      </p:sp>
      <p:pic>
        <p:nvPicPr>
          <p:cNvPr id="4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88" y="1733729"/>
            <a:ext cx="1835587" cy="23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14297" y="3237123"/>
            <a:ext cx="10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Agent</a:t>
            </a:r>
            <a:endParaRPr lang="zh-TW" altLang="en-US" sz="2400" dirty="0"/>
          </a:p>
        </p:txBody>
      </p:sp>
      <p:pic>
        <p:nvPicPr>
          <p:cNvPr id="123906" name="Picture 2" descr="https://pixabay.com/static/uploads/photo/2013/07/12/13/55/earth-147591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73" y="5377857"/>
            <a:ext cx="1172306" cy="11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147828" y="6028080"/>
            <a:ext cx="204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Environment</a:t>
            </a:r>
            <a:endParaRPr lang="zh-TW" altLang="en-US" sz="2400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2171700" y="2443512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2171701" y="5730915"/>
            <a:ext cx="1685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171702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4579805" y="4245693"/>
            <a:ext cx="0" cy="9888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040479" y="2016700"/>
            <a:ext cx="19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Observation</a:t>
            </a:r>
            <a:endParaRPr lang="zh-TW" altLang="en-US" sz="2400" dirty="0"/>
          </a:p>
        </p:txBody>
      </p:sp>
      <p:pic>
        <p:nvPicPr>
          <p:cNvPr id="123908" name="Picture 4" descr="http://pics.sc.chinaz.com/files/pic/pic9/201512/apic17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0178" y="3508542"/>
            <a:ext cx="926785" cy="147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接點 19"/>
          <p:cNvCxnSpPr/>
          <p:nvPr/>
        </p:nvCxnSpPr>
        <p:spPr>
          <a:xfrm>
            <a:off x="5446359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484517" y="2002728"/>
            <a:ext cx="133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Action</a:t>
            </a:r>
            <a:endParaRPr lang="zh-TW" altLang="en-US" sz="2400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7131551" y="2440166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5413375" y="5727568"/>
            <a:ext cx="168519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4653983" y="4591080"/>
            <a:ext cx="132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Reward</a:t>
            </a:r>
            <a:endParaRPr lang="zh-TW" altLang="en-US" sz="2400" dirty="0"/>
          </a:p>
        </p:txBody>
      </p:sp>
      <p:pic>
        <p:nvPicPr>
          <p:cNvPr id="123910" name="Picture 6" descr="http://static.flickr.com/6101/6305382526_f4c4c0c6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42" y="3711512"/>
            <a:ext cx="1916776" cy="12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2685143" y="4533421"/>
            <a:ext cx="1810438" cy="786777"/>
          </a:xfrm>
          <a:prstGeom prst="wedgeRoundRectCallout">
            <a:avLst>
              <a:gd name="adj1" fmla="val 54527"/>
              <a:gd name="adj2" fmla="val 11784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Don’t do that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485580" y="2464046"/>
            <a:ext cx="107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State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16035" y="2464046"/>
            <a:ext cx="186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Change the environment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/>
      <p:bldP spid="21" grpId="0"/>
      <p:bldP spid="24" grpId="0"/>
      <p:bldP spid="17" grpId="0" animBg="1"/>
      <p:bldP spid="3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Value-based Approach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Learning a Critic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critic does not determine the action.</a:t>
                </a:r>
              </a:p>
              <a:p>
                <a:r>
                  <a:rPr lang="en-US" altLang="zh-TW" dirty="0"/>
                  <a:t>Given an 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zh-TW" dirty="0"/>
                  <a:t>, it evaluates the how good the actor is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/>
          <p:cNvGrpSpPr/>
          <p:nvPr/>
        </p:nvGrpSpPr>
        <p:grpSpPr>
          <a:xfrm>
            <a:off x="3382283" y="2870614"/>
            <a:ext cx="5133067" cy="3360800"/>
            <a:chOff x="3726544" y="2694231"/>
            <a:chExt cx="5133067" cy="336080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0326" y="2694231"/>
              <a:ext cx="3719285" cy="3360800"/>
            </a:xfrm>
            <a:prstGeom prst="rect">
              <a:avLst/>
            </a:prstGeom>
          </p:spPr>
        </p:pic>
        <p:pic>
          <p:nvPicPr>
            <p:cNvPr id="3074" name="Picture 2" descr="Critic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44" y="2997607"/>
              <a:ext cx="1974849" cy="1482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1384694" y="6285864"/>
            <a:ext cx="6374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http://combiboilersleeds.com/picaso/critics/critics-4.html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99843" y="4049564"/>
            <a:ext cx="3093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An actor can be found from a critic.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171036" y="5058121"/>
            <a:ext cx="2551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e.g. Q-learning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65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4244" y="4283469"/>
            <a:ext cx="381000" cy="910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State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sz="2800" dirty="0"/>
                  <a:t>When using actor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800" dirty="0"/>
                  <a:t>, the </a:t>
                </a:r>
                <a:r>
                  <a:rPr lang="en-US" altLang="zh-TW" sz="2800" i="1" dirty="0"/>
                  <a:t>cumulated</a:t>
                </a:r>
                <a:r>
                  <a:rPr lang="en-US" altLang="zh-TW" sz="2800" dirty="0"/>
                  <a:t> reward expects to be obtained after seeing observation (state) s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r="-7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080" y="3767920"/>
            <a:ext cx="2496870" cy="1650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292008" y="4059160"/>
                <a:ext cx="1185036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008" y="4059160"/>
                <a:ext cx="1185036" cy="1358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32298" y="4507778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</a:t>
            </a:r>
            <a:endParaRPr lang="zh-TW" altLang="en-US" sz="2400" dirty="0"/>
          </a:p>
        </p:txBody>
      </p:sp>
      <p:cxnSp>
        <p:nvCxnSpPr>
          <p:cNvPr id="9" name="直線單箭頭接點 8"/>
          <p:cNvCxnSpPr>
            <a:stCxn id="5" idx="3"/>
          </p:cNvCxnSpPr>
          <p:nvPr/>
        </p:nvCxnSpPr>
        <p:spPr>
          <a:xfrm>
            <a:off x="2477044" y="4738610"/>
            <a:ext cx="7747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477044" y="4209477"/>
                <a:ext cx="1034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044" y="4209477"/>
                <a:ext cx="10340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2504858" y="480607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2" name="箭號: 向右 11"/>
          <p:cNvSpPr/>
          <p:nvPr/>
        </p:nvSpPr>
        <p:spPr>
          <a:xfrm>
            <a:off x="847062" y="4450626"/>
            <a:ext cx="377064" cy="5966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027244" y="5506751"/>
                <a:ext cx="1910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large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244" y="5506751"/>
                <a:ext cx="1910459" cy="461665"/>
              </a:xfrm>
              <a:prstGeom prst="rect">
                <a:avLst/>
              </a:prstGeom>
              <a:blipFill>
                <a:blip r:embed="rId7"/>
                <a:stretch>
                  <a:fillRect l="-958" t="-10526" r="-3834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733" y="3767920"/>
            <a:ext cx="2483623" cy="1655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454467" y="5506750"/>
                <a:ext cx="22090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smaller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67" y="5506750"/>
                <a:ext cx="2209003" cy="461665"/>
              </a:xfrm>
              <a:prstGeom prst="rect">
                <a:avLst/>
              </a:prstGeom>
              <a:blipFill>
                <a:blip r:embed="rId9"/>
                <a:stretch>
                  <a:fillRect l="-829" t="-10526" r="-3039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7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  <p:bldP spid="5" grpId="0" animBg="1"/>
      <p:bldP spid="6" grpId="0"/>
      <p:bldP spid="10" grpId="0"/>
      <p:bldP spid="11" grpId="0"/>
      <p:bldP spid="12" grpId="0" animBg="1"/>
      <p:bldP spid="13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Critic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91" y="219572"/>
            <a:ext cx="4653609" cy="642475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241" y="3015306"/>
            <a:ext cx="2343150" cy="3629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8056" y="1661661"/>
                <a:ext cx="4207177" cy="460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以前的</m:t>
                          </m:r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阿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光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大馬步</m:t>
                          </m:r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飛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bad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" y="1661661"/>
                <a:ext cx="4207177" cy="460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8056" y="2191183"/>
                <a:ext cx="4367478" cy="460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變強的</m:t>
                          </m:r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阿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光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大馬步</m:t>
                          </m:r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飛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good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" y="2191183"/>
                <a:ext cx="4367478" cy="4605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5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How 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Monte-Carlo based approach</a:t>
                </a:r>
              </a:p>
              <a:p>
                <a:pPr lvl="1"/>
                <a:r>
                  <a:rPr lang="en-US" altLang="zh-TW" dirty="0"/>
                  <a:t>The critic watches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playing the game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3486" y="3004457"/>
                <a:ext cx="3628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After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400" dirty="0"/>
                  <a:t>,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6" y="3004457"/>
                <a:ext cx="3628571" cy="461665"/>
              </a:xfrm>
              <a:prstGeom prst="rect">
                <a:avLst/>
              </a:prstGeom>
              <a:blipFill>
                <a:blip r:embed="rId4"/>
                <a:stretch>
                  <a:fillRect l="-2689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8650" y="3466122"/>
                <a:ext cx="38852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Until the end of the episode, the cumulated reward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66122"/>
                <a:ext cx="3885292" cy="830997"/>
              </a:xfrm>
              <a:prstGeom prst="rect">
                <a:avLst/>
              </a:prstGeom>
              <a:blipFill>
                <a:blip r:embed="rId5"/>
                <a:stretch>
                  <a:fillRect l="-2355" t="-5882" r="-157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93486" y="4653469"/>
                <a:ext cx="3628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After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2400" dirty="0"/>
                  <a:t>,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6" y="4653469"/>
                <a:ext cx="3628571" cy="461665"/>
              </a:xfrm>
              <a:prstGeom prst="rect">
                <a:avLst/>
              </a:prstGeom>
              <a:blipFill>
                <a:blip r:embed="rId6"/>
                <a:stretch>
                  <a:fillRect l="-2689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28650" y="5115134"/>
                <a:ext cx="38852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Until the end of the episode, the cumulated reward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115134"/>
                <a:ext cx="3885292" cy="830997"/>
              </a:xfrm>
              <a:prstGeom prst="rect">
                <a:avLst/>
              </a:prstGeom>
              <a:blipFill>
                <a:blip r:embed="rId7"/>
                <a:stretch>
                  <a:fillRect l="-2355" t="-5882" r="-157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6448041" y="3815179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781033" y="3563142"/>
                <a:ext cx="11734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33" y="3563142"/>
                <a:ext cx="117346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714160" y="3114525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160" y="3114525"/>
                <a:ext cx="820965" cy="1358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>
            <a:cxnSpLocks/>
          </p:cNvCxnSpPr>
          <p:nvPr/>
        </p:nvCxnSpPr>
        <p:spPr>
          <a:xfrm>
            <a:off x="5322275" y="3793973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/>
          <p:cNvGrpSpPr/>
          <p:nvPr/>
        </p:nvGrpSpPr>
        <p:grpSpPr>
          <a:xfrm>
            <a:off x="4917166" y="3338832"/>
            <a:ext cx="542008" cy="910282"/>
            <a:chOff x="4892122" y="3228766"/>
            <a:chExt cx="542008" cy="910282"/>
          </a:xfrm>
        </p:grpSpPr>
        <p:sp>
          <p:nvSpPr>
            <p:cNvPr id="8" name="矩形 7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4892122" y="3453073"/>
                  <a:ext cx="5420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122" y="3453073"/>
                  <a:ext cx="542008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直線單箭頭接點 19"/>
          <p:cNvCxnSpPr>
            <a:cxnSpLocks/>
          </p:cNvCxnSpPr>
          <p:nvPr/>
        </p:nvCxnSpPr>
        <p:spPr>
          <a:xfrm>
            <a:off x="7815034" y="3823001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148026" y="3563138"/>
                <a:ext cx="5888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026" y="3563138"/>
                <a:ext cx="588816" cy="461665"/>
              </a:xfrm>
              <a:prstGeom prst="rect">
                <a:avLst/>
              </a:prstGeom>
              <a:blipFill>
                <a:blip r:embed="rId11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>
            <a:cxnSpLocks/>
          </p:cNvCxnSpPr>
          <p:nvPr/>
        </p:nvCxnSpPr>
        <p:spPr>
          <a:xfrm>
            <a:off x="6448041" y="5534149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781033" y="5282112"/>
                <a:ext cx="1242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33" y="5282112"/>
                <a:ext cx="1242584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714160" y="4833495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160" y="4833495"/>
                <a:ext cx="820965" cy="13589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5322275" y="5512943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4917166" y="5057802"/>
            <a:ext cx="542008" cy="910282"/>
            <a:chOff x="4892122" y="3228766"/>
            <a:chExt cx="542008" cy="910282"/>
          </a:xfrm>
        </p:grpSpPr>
        <p:sp>
          <p:nvSpPr>
            <p:cNvPr id="27" name="矩形 26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4892122" y="3453073"/>
                  <a:ext cx="5420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122" y="3453073"/>
                  <a:ext cx="542008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直線單箭頭接點 28"/>
          <p:cNvCxnSpPr>
            <a:cxnSpLocks/>
          </p:cNvCxnSpPr>
          <p:nvPr/>
        </p:nvCxnSpPr>
        <p:spPr>
          <a:xfrm>
            <a:off x="7829548" y="5541971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8162540" y="5282108"/>
                <a:ext cx="5919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540" y="5282108"/>
                <a:ext cx="591957" cy="461665"/>
              </a:xfrm>
              <a:prstGeom prst="rect">
                <a:avLst/>
              </a:prstGeom>
              <a:blipFill>
                <a:blip r:embed="rId15"/>
                <a:stretch>
                  <a:fillRect l="-2062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8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9" grpId="0" animBg="1"/>
      <p:bldP spid="21" grpId="0"/>
      <p:bldP spid="23" grpId="0"/>
      <p:bldP spid="24" grpId="0" animBg="1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How 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Temporal-difference approach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384277" y="2349274"/>
                <a:ext cx="27551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277" y="2349274"/>
                <a:ext cx="275517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>
            <a:cxnSpLocks/>
          </p:cNvCxnSpPr>
          <p:nvPr/>
        </p:nvCxnSpPr>
        <p:spPr>
          <a:xfrm>
            <a:off x="2695571" y="3409724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028563" y="3157687"/>
                <a:ext cx="11383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563" y="3157687"/>
                <a:ext cx="11383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61690" y="2709070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90" y="2709070"/>
                <a:ext cx="820965" cy="1358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cxnSpLocks/>
          </p:cNvCxnSpPr>
          <p:nvPr/>
        </p:nvCxnSpPr>
        <p:spPr>
          <a:xfrm>
            <a:off x="1569805" y="3388518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1164696" y="2933377"/>
            <a:ext cx="506934" cy="910282"/>
            <a:chOff x="4892122" y="3228766"/>
            <a:chExt cx="506934" cy="910282"/>
          </a:xfrm>
        </p:grpSpPr>
        <p:sp>
          <p:nvSpPr>
            <p:cNvPr id="10" name="矩形 9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4892122" y="3453073"/>
                  <a:ext cx="506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122" y="3453073"/>
                  <a:ext cx="50693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2695571" y="5128694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028563" y="4876657"/>
                <a:ext cx="14317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563" y="4876657"/>
                <a:ext cx="1431739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961690" y="4428040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90" y="4428040"/>
                <a:ext cx="820965" cy="1358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cxnSpLocks/>
          </p:cNvCxnSpPr>
          <p:nvPr/>
        </p:nvCxnSpPr>
        <p:spPr>
          <a:xfrm>
            <a:off x="1569805" y="5107488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/>
          <p:cNvGrpSpPr/>
          <p:nvPr/>
        </p:nvGrpSpPr>
        <p:grpSpPr>
          <a:xfrm>
            <a:off x="922864" y="4652347"/>
            <a:ext cx="800284" cy="910282"/>
            <a:chOff x="4650290" y="3228766"/>
            <a:chExt cx="800284" cy="910282"/>
          </a:xfrm>
        </p:grpSpPr>
        <p:sp>
          <p:nvSpPr>
            <p:cNvPr id="17" name="矩形 16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4650290" y="3474280"/>
                  <a:ext cx="8002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0290" y="3474280"/>
                  <a:ext cx="80028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4981474" y="2973856"/>
                <a:ext cx="33819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474" y="2973856"/>
                <a:ext cx="3381951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212050" y="4035411"/>
                <a:ext cx="268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50" y="4035411"/>
                <a:ext cx="2682594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>
            <a:cxnSpLocks/>
          </p:cNvCxnSpPr>
          <p:nvPr/>
        </p:nvCxnSpPr>
        <p:spPr>
          <a:xfrm>
            <a:off x="7838299" y="4295274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171291" y="4035411"/>
                <a:ext cx="483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291" y="4035411"/>
                <a:ext cx="48385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/>
          <p:cNvSpPr/>
          <p:nvPr/>
        </p:nvSpPr>
        <p:spPr>
          <a:xfrm>
            <a:off x="4357107" y="4096998"/>
            <a:ext cx="429786" cy="429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-</a:t>
            </a:r>
            <a:endParaRPr lang="zh-TW" altLang="en-US" sz="2400" dirty="0"/>
          </a:p>
        </p:txBody>
      </p:sp>
      <p:cxnSp>
        <p:nvCxnSpPr>
          <p:cNvPr id="24" name="直線單箭頭接點 23"/>
          <p:cNvCxnSpPr>
            <a:cxnSpLocks/>
            <a:endCxn id="23" idx="1"/>
          </p:cNvCxnSpPr>
          <p:nvPr/>
        </p:nvCxnSpPr>
        <p:spPr>
          <a:xfrm>
            <a:off x="3799032" y="3620788"/>
            <a:ext cx="621016" cy="539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cxnSpLocks/>
            <a:endCxn id="23" idx="3"/>
          </p:cNvCxnSpPr>
          <p:nvPr/>
        </p:nvCxnSpPr>
        <p:spPr>
          <a:xfrm flipV="1">
            <a:off x="3931950" y="4463843"/>
            <a:ext cx="488098" cy="469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</p:cNvCxnSpPr>
          <p:nvPr/>
        </p:nvCxnSpPr>
        <p:spPr>
          <a:xfrm flipV="1">
            <a:off x="4811884" y="4308388"/>
            <a:ext cx="419933" cy="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318971" y="5878301"/>
            <a:ext cx="7258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Some applications have very long episodes, so that delaying all learning until an episode's end is too slow.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6143655" y="2898416"/>
            <a:ext cx="850900" cy="73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3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3" grpId="0"/>
      <p:bldP spid="14" grpId="0" animBg="1"/>
      <p:bldP spid="19" grpId="0"/>
      <p:bldP spid="20" grpId="0"/>
      <p:bldP spid="22" grpId="0"/>
      <p:bldP spid="23" grpId="0" animBg="1"/>
      <p:bldP spid="25" grpId="0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MC </a:t>
            </a:r>
            <a:r>
              <a:rPr lang="en-US" altLang="zh-TW" dirty="0" err="1"/>
              <a:t>v.s</a:t>
            </a:r>
            <a:r>
              <a:rPr lang="en-US" altLang="zh-TW" dirty="0"/>
              <a:t>. TD</a:t>
            </a:r>
            <a:endParaRPr lang="zh-TW" altLang="en-US" dirty="0"/>
          </a:p>
        </p:txBody>
      </p:sp>
      <p:cxnSp>
        <p:nvCxnSpPr>
          <p:cNvPr id="4" name="直線單箭頭接點 3"/>
          <p:cNvCxnSpPr>
            <a:cxnSpLocks/>
          </p:cNvCxnSpPr>
          <p:nvPr/>
        </p:nvCxnSpPr>
        <p:spPr>
          <a:xfrm>
            <a:off x="2427583" y="2536486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760575" y="2284449"/>
                <a:ext cx="11734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75" y="2284449"/>
                <a:ext cx="117346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93702" y="1835832"/>
                <a:ext cx="820965" cy="1358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02" y="1835832"/>
                <a:ext cx="820965" cy="1358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>
            <a:cxnSpLocks/>
          </p:cNvCxnSpPr>
          <p:nvPr/>
        </p:nvCxnSpPr>
        <p:spPr>
          <a:xfrm>
            <a:off x="1301817" y="2515280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896708" y="2060139"/>
            <a:ext cx="542008" cy="910282"/>
            <a:chOff x="4892122" y="3228766"/>
            <a:chExt cx="542008" cy="910282"/>
          </a:xfrm>
        </p:grpSpPr>
        <p:sp>
          <p:nvSpPr>
            <p:cNvPr id="9" name="矩形 8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4892122" y="3453073"/>
                  <a:ext cx="5420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122" y="3453073"/>
                  <a:ext cx="542008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3794576" y="2544308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127568" y="2284445"/>
                <a:ext cx="5888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68" y="2284445"/>
                <a:ext cx="588816" cy="461665"/>
              </a:xfrm>
              <a:prstGeom prst="rect">
                <a:avLst/>
              </a:prstGeom>
              <a:blipFill>
                <a:blip r:embed="rId11"/>
                <a:stretch>
                  <a:fillRect l="-20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5220462" y="2095686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Larger variance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220462" y="2544308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unbiased</a:t>
            </a:r>
            <a:endParaRPr lang="zh-TW" altLang="en-US" sz="24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896708" y="3564177"/>
            <a:ext cx="7852790" cy="1435306"/>
            <a:chOff x="896708" y="3564177"/>
            <a:chExt cx="7852790" cy="1435306"/>
          </a:xfrm>
        </p:grpSpPr>
        <p:cxnSp>
          <p:nvCxnSpPr>
            <p:cNvPr id="15" name="直線單箭頭接點 14"/>
            <p:cNvCxnSpPr>
              <a:cxnSpLocks/>
            </p:cNvCxnSpPr>
            <p:nvPr/>
          </p:nvCxnSpPr>
          <p:spPr>
            <a:xfrm>
              <a:off x="2427583" y="4264831"/>
              <a:ext cx="3918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2760575" y="4012794"/>
                  <a:ext cx="113838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0575" y="4012794"/>
                  <a:ext cx="1138389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693702" y="3564177"/>
                  <a:ext cx="820965" cy="13589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702" y="3564177"/>
                  <a:ext cx="820965" cy="13589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單箭頭接點 17"/>
            <p:cNvCxnSpPr>
              <a:cxnSpLocks/>
            </p:cNvCxnSpPr>
            <p:nvPr/>
          </p:nvCxnSpPr>
          <p:spPr>
            <a:xfrm>
              <a:off x="1301817" y="4243625"/>
              <a:ext cx="3918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群組 18"/>
            <p:cNvGrpSpPr/>
            <p:nvPr/>
          </p:nvGrpSpPr>
          <p:grpSpPr>
            <a:xfrm>
              <a:off x="896708" y="3788484"/>
              <a:ext cx="506934" cy="910282"/>
              <a:chOff x="4892122" y="3228766"/>
              <a:chExt cx="506934" cy="91028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956245" y="3228766"/>
                <a:ext cx="381000" cy="9102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矩形 20"/>
                  <p:cNvSpPr/>
                  <p:nvPr/>
                </p:nvSpPr>
                <p:spPr>
                  <a:xfrm>
                    <a:off x="4892122" y="3453073"/>
                    <a:ext cx="50693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1" name="矩形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2122" y="3453073"/>
                    <a:ext cx="506934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直線單箭頭接點 21"/>
            <p:cNvCxnSpPr>
              <a:cxnSpLocks/>
            </p:cNvCxnSpPr>
            <p:nvPr/>
          </p:nvCxnSpPr>
          <p:spPr>
            <a:xfrm flipV="1">
              <a:off x="3840908" y="4251780"/>
              <a:ext cx="5235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cxnSpLocks/>
            </p:cNvCxnSpPr>
            <p:nvPr/>
          </p:nvCxnSpPr>
          <p:spPr>
            <a:xfrm flipH="1">
              <a:off x="7557329" y="4304736"/>
              <a:ext cx="3918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908848" y="4033993"/>
                  <a:ext cx="14317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848" y="4033993"/>
                  <a:ext cx="143173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6736364" y="3640583"/>
                  <a:ext cx="820965" cy="13589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6364" y="3640583"/>
                  <a:ext cx="820965" cy="13589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單箭頭接點 25"/>
            <p:cNvCxnSpPr>
              <a:cxnSpLocks/>
            </p:cNvCxnSpPr>
            <p:nvPr/>
          </p:nvCxnSpPr>
          <p:spPr>
            <a:xfrm flipH="1">
              <a:off x="6277919" y="4279377"/>
              <a:ext cx="3918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群組 26"/>
            <p:cNvGrpSpPr/>
            <p:nvPr/>
          </p:nvGrpSpPr>
          <p:grpSpPr>
            <a:xfrm>
              <a:off x="7949214" y="3824236"/>
              <a:ext cx="800284" cy="910282"/>
              <a:chOff x="4650290" y="3228766"/>
              <a:chExt cx="800284" cy="91028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956245" y="3228766"/>
                <a:ext cx="381000" cy="9102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矩形 28"/>
                  <p:cNvSpPr/>
                  <p:nvPr/>
                </p:nvSpPr>
                <p:spPr>
                  <a:xfrm>
                    <a:off x="4650290" y="3474280"/>
                    <a:ext cx="80028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9" name="矩形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0290" y="3474280"/>
                    <a:ext cx="80028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4364460" y="3991919"/>
                  <a:ext cx="70384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60" y="3991919"/>
                  <a:ext cx="703847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文字方塊 31"/>
          <p:cNvSpPr txBox="1"/>
          <p:nvPr/>
        </p:nvSpPr>
        <p:spPr>
          <a:xfrm>
            <a:off x="2647946" y="5419760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Smaller variance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393792" y="5698278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May be biased</a:t>
            </a:r>
            <a:endParaRPr lang="zh-TW" altLang="en-US" sz="2400" dirty="0"/>
          </a:p>
        </p:txBody>
      </p:sp>
      <p:cxnSp>
        <p:nvCxnSpPr>
          <p:cNvPr id="35" name="直線單箭頭接點 34"/>
          <p:cNvCxnSpPr>
            <a:cxnSpLocks/>
          </p:cNvCxnSpPr>
          <p:nvPr/>
        </p:nvCxnSpPr>
        <p:spPr>
          <a:xfrm flipH="1">
            <a:off x="3784079" y="4449619"/>
            <a:ext cx="689386" cy="104279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cxnSpLocks/>
          </p:cNvCxnSpPr>
          <p:nvPr/>
        </p:nvCxnSpPr>
        <p:spPr>
          <a:xfrm>
            <a:off x="5529032" y="4496626"/>
            <a:ext cx="714399" cy="124484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圖片 35">
            <a:extLst>
              <a:ext uri="{FF2B5EF4-FFF2-40B4-BE49-F238E27FC236}">
                <a16:creationId xmlns:a16="http://schemas.microsoft.com/office/drawing/2014/main" id="{ED3D6BFA-60A9-44F2-B227-2827B2C92C7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21662" y="533108"/>
            <a:ext cx="1579079" cy="1077215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BAD9DADF-70B6-4520-A840-ADAF64EBAB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96999" y="540224"/>
            <a:ext cx="1539365" cy="1058783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74D92348-28E2-4EE4-898D-32218B9DC52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15942" y="566569"/>
            <a:ext cx="1564828" cy="103243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3CCACDC-F890-44D9-9BF6-6EAE58038D3C}"/>
              </a:ext>
            </a:extLst>
          </p:cNvPr>
          <p:cNvSpPr txBox="1"/>
          <p:nvPr/>
        </p:nvSpPr>
        <p:spPr>
          <a:xfrm>
            <a:off x="6618103" y="743307"/>
            <a:ext cx="88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76410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MC </a:t>
            </a:r>
            <a:r>
              <a:rPr lang="en-US" altLang="zh-TW" dirty="0" err="1"/>
              <a:t>v.s</a:t>
            </a:r>
            <a:r>
              <a:rPr lang="en-US" altLang="zh-TW" dirty="0"/>
              <a:t>. TD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dirty="0"/>
                  <a:t>The critic has the following 8 episodes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b="0" dirty="0"/>
                  <a:t>, END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, END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, END</a:t>
                </a:r>
                <a:endParaRPr lang="zh-TW" alt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, END</a:t>
                </a:r>
                <a:endParaRPr lang="zh-TW" alt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, END</a:t>
                </a:r>
                <a:endParaRPr lang="zh-TW" alt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, END</a:t>
                </a:r>
                <a:endParaRPr lang="zh-TW" alt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, END</a:t>
                </a:r>
                <a:endParaRPr lang="zh-TW" alt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dirty="0"/>
                  <a:t>, END</a:t>
                </a:r>
                <a:endParaRPr lang="zh-TW" altLang="en-US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4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6780374" y="612408"/>
            <a:ext cx="173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[Sutton, v2, Example 6.4]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6115" y="6395460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(The actions are ignored here.)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572000" y="3396959"/>
                <a:ext cx="18562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96959"/>
                <a:ext cx="185621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572000" y="2738803"/>
                <a:ext cx="23787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=3/4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38803"/>
                <a:ext cx="237879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440914" y="3395145"/>
            <a:ext cx="67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59066" y="3391517"/>
            <a:ext cx="89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3/4?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14687" y="4270045"/>
            <a:ext cx="1848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Monte-Carlo: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936430" y="4890913"/>
            <a:ext cx="279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Temporal-difference: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777185" y="4255531"/>
                <a:ext cx="200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185" y="4255531"/>
                <a:ext cx="20024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4601028" y="5470671"/>
                <a:ext cx="35679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028" y="5470671"/>
                <a:ext cx="35679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6950793" y="5908096"/>
            <a:ext cx="89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3/4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868194" y="5923292"/>
            <a:ext cx="89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3/4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81113" y="5907457"/>
            <a:ext cx="89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State-action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sz="2800" dirty="0"/>
                  <a:t>When using actor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800" dirty="0"/>
                  <a:t>, the </a:t>
                </a:r>
                <a:r>
                  <a:rPr lang="en-US" altLang="zh-TW" sz="2800" i="1" dirty="0"/>
                  <a:t>cumulated</a:t>
                </a:r>
                <a:r>
                  <a:rPr lang="en-US" altLang="zh-TW" sz="2800" dirty="0"/>
                  <a:t> reward expects to be obtained after seeing observation s and taking a</a:t>
                </a:r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endParaRPr lang="en-US" altLang="zh-TW" dirty="0"/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391" t="-2241" r="-7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202628" y="4110600"/>
                <a:ext cx="1185036" cy="154108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28" y="4110600"/>
                <a:ext cx="1185036" cy="154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268560" y="4110600"/>
            <a:ext cx="381000" cy="910282"/>
            <a:chOff x="474454" y="4821896"/>
            <a:chExt cx="381000" cy="910282"/>
          </a:xfrm>
        </p:grpSpPr>
        <p:sp>
          <p:nvSpPr>
            <p:cNvPr id="4" name="矩形 3"/>
            <p:cNvSpPr/>
            <p:nvPr/>
          </p:nvSpPr>
          <p:spPr>
            <a:xfrm>
              <a:off x="474454" y="482189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2508" y="5046205"/>
              <a:ext cx="3048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s</a:t>
              </a:r>
              <a:endParaRPr lang="zh-TW" altLang="en-US" sz="2400" dirty="0"/>
            </a:p>
          </p:txBody>
        </p:sp>
      </p:grpSp>
      <p:cxnSp>
        <p:nvCxnSpPr>
          <p:cNvPr id="7" name="直線單箭頭接點 6"/>
          <p:cNvCxnSpPr>
            <a:stCxn id="5" idx="3"/>
          </p:cNvCxnSpPr>
          <p:nvPr/>
        </p:nvCxnSpPr>
        <p:spPr>
          <a:xfrm>
            <a:off x="2387664" y="4881144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373981" y="4333849"/>
                <a:ext cx="13349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981" y="4333849"/>
                <a:ext cx="1334917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2572510" y="491710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0" name="箭號: 向右 9"/>
          <p:cNvSpPr/>
          <p:nvPr/>
        </p:nvSpPr>
        <p:spPr>
          <a:xfrm>
            <a:off x="771160" y="4267440"/>
            <a:ext cx="377064" cy="5966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261353" y="5147846"/>
            <a:ext cx="381000" cy="461665"/>
            <a:chOff x="474454" y="5046205"/>
            <a:chExt cx="381000" cy="461665"/>
          </a:xfrm>
        </p:grpSpPr>
        <p:sp>
          <p:nvSpPr>
            <p:cNvPr id="13" name="矩形 12"/>
            <p:cNvSpPr/>
            <p:nvPr/>
          </p:nvSpPr>
          <p:spPr>
            <a:xfrm>
              <a:off x="474454" y="5052729"/>
              <a:ext cx="381000" cy="45514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12508" y="5046205"/>
              <a:ext cx="332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</p:grpSp>
      <p:sp>
        <p:nvSpPr>
          <p:cNvPr id="15" name="箭號: 向右 14"/>
          <p:cNvSpPr/>
          <p:nvPr/>
        </p:nvSpPr>
        <p:spPr>
          <a:xfrm>
            <a:off x="771160" y="5055087"/>
            <a:ext cx="377064" cy="5966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5275938" y="4438590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555624" y="4176064"/>
                <a:ext cx="22844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624" y="4176064"/>
                <a:ext cx="2284408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543986" y="5124565"/>
                <a:ext cx="2307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986" y="5124565"/>
                <a:ext cx="2307683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555624" y="4662900"/>
                <a:ext cx="24671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624" y="4662900"/>
                <a:ext cx="246715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/>
          <p:cNvCxnSpPr/>
          <p:nvPr/>
        </p:nvCxnSpPr>
        <p:spPr>
          <a:xfrm>
            <a:off x="5275938" y="4904341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5275938" y="5383667"/>
            <a:ext cx="1321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976273" y="4133797"/>
                <a:ext cx="1185036" cy="154108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273" y="4133797"/>
                <a:ext cx="1185036" cy="1541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/>
          <p:cNvSpPr txBox="1"/>
          <p:nvPr/>
        </p:nvSpPr>
        <p:spPr>
          <a:xfrm>
            <a:off x="5761595" y="5664275"/>
            <a:ext cx="326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for discrete action only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4084155" y="4406896"/>
            <a:ext cx="879664" cy="910282"/>
            <a:chOff x="4037679" y="3793235"/>
            <a:chExt cx="879664" cy="910282"/>
          </a:xfrm>
        </p:grpSpPr>
        <p:grpSp>
          <p:nvGrpSpPr>
            <p:cNvPr id="36" name="群組 35"/>
            <p:cNvGrpSpPr/>
            <p:nvPr/>
          </p:nvGrpSpPr>
          <p:grpSpPr>
            <a:xfrm>
              <a:off x="4037679" y="3793235"/>
              <a:ext cx="381000" cy="910282"/>
              <a:chOff x="474454" y="4821896"/>
              <a:chExt cx="381000" cy="910282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74454" y="4821896"/>
                <a:ext cx="381000" cy="9102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2508" y="5046205"/>
                <a:ext cx="3048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s</a:t>
                </a:r>
                <a:endParaRPr lang="zh-TW" altLang="en-US" sz="2400" dirty="0"/>
              </a:p>
            </p:txBody>
          </p:sp>
        </p:grpSp>
        <p:sp>
          <p:nvSpPr>
            <p:cNvPr id="39" name="箭號: 向右 38"/>
            <p:cNvSpPr/>
            <p:nvPr/>
          </p:nvSpPr>
          <p:spPr>
            <a:xfrm>
              <a:off x="4540279" y="3950075"/>
              <a:ext cx="377064" cy="59660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3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animBg="1"/>
      <p:bldP spid="15" grpId="0" animBg="1"/>
      <p:bldP spid="23" grpId="0"/>
      <p:bldP spid="30" grpId="0"/>
      <p:bldP spid="31" grpId="0"/>
      <p:bldP spid="18" grpId="0" animBg="1"/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Q-Learning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28650" y="1825625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5330737"/>
                  </p:ext>
                </p:extLst>
              </p:nvPr>
            </p:nvGraphicFramePr>
            <p:xfrm>
              <a:off x="628650" y="1825625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6618515" y="3478074"/>
            <a:ext cx="156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TD or MC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09143" y="6176963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93750" y="3478074"/>
                <a:ext cx="1621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" y="3478074"/>
                <a:ext cx="16210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5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Scenario of Reinforcement Learning</a:t>
            </a:r>
            <a:endParaRPr lang="zh-TW" altLang="en-US" dirty="0"/>
          </a:p>
        </p:txBody>
      </p:sp>
      <p:pic>
        <p:nvPicPr>
          <p:cNvPr id="4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88" y="1733729"/>
            <a:ext cx="1835587" cy="23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14297" y="3237123"/>
            <a:ext cx="10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Agent</a:t>
            </a:r>
            <a:endParaRPr lang="zh-TW" altLang="en-US" sz="2400" dirty="0"/>
          </a:p>
        </p:txBody>
      </p:sp>
      <p:pic>
        <p:nvPicPr>
          <p:cNvPr id="123906" name="Picture 2" descr="https://pixabay.com/static/uploads/photo/2013/07/12/13/55/earth-147591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73" y="5377857"/>
            <a:ext cx="1172306" cy="11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147828" y="6028080"/>
            <a:ext cx="204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Environment</a:t>
            </a:r>
            <a:endParaRPr lang="zh-TW" altLang="en-US" sz="2400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2171700" y="2443512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2171701" y="5730915"/>
            <a:ext cx="1685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171702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4579805" y="4245693"/>
            <a:ext cx="0" cy="9888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040479" y="2016700"/>
            <a:ext cx="19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Observation</a:t>
            </a:r>
            <a:endParaRPr lang="zh-TW" altLang="en-US" sz="24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5446359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131551" y="2440166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5413375" y="5727568"/>
            <a:ext cx="168519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4653983" y="4591080"/>
            <a:ext cx="132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Reward</a:t>
            </a:r>
            <a:endParaRPr lang="zh-TW" altLang="en-US" sz="2400" dirty="0"/>
          </a:p>
        </p:txBody>
      </p:sp>
      <p:sp>
        <p:nvSpPr>
          <p:cNvPr id="17" name="圓角矩形圖說文字 16"/>
          <p:cNvSpPr/>
          <p:nvPr/>
        </p:nvSpPr>
        <p:spPr>
          <a:xfrm>
            <a:off x="2685143" y="4533421"/>
            <a:ext cx="1810438" cy="786777"/>
          </a:xfrm>
          <a:prstGeom prst="wedgeRoundRectCallout">
            <a:avLst>
              <a:gd name="adj1" fmla="val 54527"/>
              <a:gd name="adj2" fmla="val 11784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Thank you.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464819" y="1125984"/>
            <a:ext cx="4050531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Agent learns to take actions  maximizing expected reward. 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1983" y="6114760"/>
            <a:ext cx="260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https://yoast.com/how-to-clean-site-structure/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485580" y="2464046"/>
            <a:ext cx="107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State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484517" y="2002728"/>
            <a:ext cx="133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Action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316035" y="2464046"/>
            <a:ext cx="186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Change the environment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28" name="Picture 6" descr="http://static.flickr.com/6101/6305382526_f4c4c0c6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1" y="3466758"/>
            <a:ext cx="1916776" cy="12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「clean up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90" y="3269778"/>
            <a:ext cx="2923070" cy="152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Q-Learning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zh-TW" dirty="0"/>
                  <a:t>, find a new 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“better” than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sz="2800" dirty="0"/>
                  <a:t>“Better”: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800" dirty="0"/>
                  <a:t>, for all state s</a:t>
                </a:r>
                <a:endParaRPr lang="zh-TW" altLang="en-US" sz="28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89726" y="4607198"/>
                <a:ext cx="3983270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726" y="4607198"/>
                <a:ext cx="3983270" cy="563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8650" y="5292362"/>
                <a:ext cx="82922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does not have extra parameters. It depends on Q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292362"/>
                <a:ext cx="8292271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628650" y="5788679"/>
            <a:ext cx="810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800" dirty="0"/>
              <a:t>Not suitable for continuous action a 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041" y="170629"/>
            <a:ext cx="4575350" cy="30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Deep Reinforcement Learning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Actor-Critic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Actor-Critic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6179974"/>
                  </p:ext>
                </p:extLst>
              </p:nvPr>
            </p:nvGraphicFramePr>
            <p:xfrm>
              <a:off x="628650" y="1642741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6179974"/>
                  </p:ext>
                </p:extLst>
              </p:nvPr>
            </p:nvGraphicFramePr>
            <p:xfrm>
              <a:off x="628650" y="1642741"/>
              <a:ext cx="78867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文字方塊 4"/>
          <p:cNvSpPr txBox="1"/>
          <p:nvPr/>
        </p:nvSpPr>
        <p:spPr>
          <a:xfrm>
            <a:off x="6618515" y="3295190"/>
            <a:ext cx="156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TD or MC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93750" y="3295190"/>
                <a:ext cx="1621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" y="3295190"/>
                <a:ext cx="16210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841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Actor-Critic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Tips</a:t>
                </a:r>
              </a:p>
              <a:p>
                <a:pPr lvl="1"/>
                <a:r>
                  <a:rPr lang="en-US" altLang="zh-TW" sz="2800" dirty="0"/>
                  <a:t>The parameters of actor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800" dirty="0"/>
                  <a:t>  and critic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800" dirty="0"/>
                  <a:t>  can be shared</a:t>
                </a:r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  <a:p>
                <a:pPr lvl="1"/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1391" t="-1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536404" y="3882263"/>
            <a:ext cx="1437293" cy="15003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>
            <a:off x="2105841" y="4592938"/>
            <a:ext cx="3918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1744978" y="4137797"/>
            <a:ext cx="410993" cy="910282"/>
            <a:chOff x="4956245" y="3228766"/>
            <a:chExt cx="410993" cy="910282"/>
          </a:xfrm>
        </p:grpSpPr>
        <p:sp>
          <p:nvSpPr>
            <p:cNvPr id="8" name="矩形 7"/>
            <p:cNvSpPr/>
            <p:nvPr/>
          </p:nvSpPr>
          <p:spPr>
            <a:xfrm>
              <a:off x="4956245" y="3228766"/>
              <a:ext cx="381000" cy="910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964692" y="3424045"/>
                  <a:ext cx="4025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692" y="3424045"/>
                  <a:ext cx="40254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矩形 15"/>
          <p:cNvSpPr/>
          <p:nvPr/>
        </p:nvSpPr>
        <p:spPr>
          <a:xfrm>
            <a:off x="4666408" y="5030073"/>
            <a:ext cx="1437293" cy="705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17" name="Shape 229"/>
          <p:cNvCxnSpPr/>
          <p:nvPr/>
        </p:nvCxnSpPr>
        <p:spPr>
          <a:xfrm>
            <a:off x="6131922" y="3610372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8" name="Shape 229"/>
          <p:cNvCxnSpPr/>
          <p:nvPr/>
        </p:nvCxnSpPr>
        <p:spPr>
          <a:xfrm>
            <a:off x="6131922" y="4137797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9" name="Shape 229"/>
          <p:cNvCxnSpPr/>
          <p:nvPr/>
        </p:nvCxnSpPr>
        <p:spPr>
          <a:xfrm>
            <a:off x="6131922" y="4632451"/>
            <a:ext cx="38383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0" name="文字方塊 19"/>
          <p:cNvSpPr txBox="1"/>
          <p:nvPr/>
        </p:nvSpPr>
        <p:spPr>
          <a:xfrm>
            <a:off x="6530272" y="4432396"/>
            <a:ext cx="89558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fire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531729" y="3918512"/>
            <a:ext cx="89558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right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520939" y="3404629"/>
            <a:ext cx="89163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23" name="矩形 22"/>
          <p:cNvSpPr/>
          <p:nvPr/>
        </p:nvSpPr>
        <p:spPr>
          <a:xfrm>
            <a:off x="4666407" y="3377313"/>
            <a:ext cx="1437293" cy="14551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24" name="Shape 229"/>
          <p:cNvCxnSpPr>
            <a:cxnSpLocks/>
            <a:endCxn id="23" idx="1"/>
          </p:cNvCxnSpPr>
          <p:nvPr/>
        </p:nvCxnSpPr>
        <p:spPr>
          <a:xfrm flipV="1">
            <a:off x="3973697" y="4104910"/>
            <a:ext cx="692710" cy="48803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" name="Shape 229"/>
          <p:cNvCxnSpPr>
            <a:cxnSpLocks/>
            <a:stCxn id="4" idx="3"/>
          </p:cNvCxnSpPr>
          <p:nvPr/>
        </p:nvCxnSpPr>
        <p:spPr>
          <a:xfrm>
            <a:off x="3973697" y="4632451"/>
            <a:ext cx="698655" cy="75753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29" name="群組 28"/>
          <p:cNvGrpSpPr/>
          <p:nvPr/>
        </p:nvGrpSpPr>
        <p:grpSpPr>
          <a:xfrm>
            <a:off x="6151218" y="5143904"/>
            <a:ext cx="1290387" cy="461665"/>
            <a:chOff x="8057549" y="5583600"/>
            <a:chExt cx="129038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8313935" y="5583600"/>
                  <a:ext cx="103400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35" y="5583600"/>
                  <a:ext cx="103400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hape 229"/>
            <p:cNvCxnSpPr/>
            <p:nvPr/>
          </p:nvCxnSpPr>
          <p:spPr>
            <a:xfrm>
              <a:off x="8057549" y="5814432"/>
              <a:ext cx="3838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1614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-images-1.medium.com/max/880/1*YtnGhtSAMnnHSL8PvS7t_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14" y="0"/>
            <a:ext cx="7678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37885" y="584775"/>
            <a:ext cx="4391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https://medium.com/emergent-future/simple-reinforcement-learning-with-tensorflow-part-8-asynchronous-actor-critic-agents-a3c-c88f72a5e9f2#.68x6na7o9</a:t>
            </a:r>
          </a:p>
        </p:txBody>
      </p:sp>
      <p:sp>
        <p:nvSpPr>
          <p:cNvPr id="5" name="矩形 4"/>
          <p:cNvSpPr/>
          <p:nvPr/>
        </p:nvSpPr>
        <p:spPr>
          <a:xfrm>
            <a:off x="137886" y="0"/>
            <a:ext cx="2581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>
                <a:latin typeface="medium-content-serif-font"/>
              </a:rPr>
              <a:t>Asynchronous</a:t>
            </a:r>
            <a:endParaRPr lang="zh-TW" altLang="en-US" sz="32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836278" y="1839787"/>
                <a:ext cx="4683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78" y="1839787"/>
                <a:ext cx="46839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075896" y="4293617"/>
                <a:ext cx="4607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96" y="4293617"/>
                <a:ext cx="46070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43949" y="2062103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Copy global parameters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43949" y="2521058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Sampling some data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3948" y="2967335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Compute gradients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3948" y="3422864"/>
            <a:ext cx="242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4. Update global models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080067" y="4640060"/>
                <a:ext cx="5074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067" y="4640060"/>
                <a:ext cx="5074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620396" y="2799480"/>
                <a:ext cx="5074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96" y="2799480"/>
                <a:ext cx="50744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879004" y="3280662"/>
                <a:ext cx="4607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004" y="3280662"/>
                <a:ext cx="46070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296982" y="1352467"/>
                <a:ext cx="9732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982" y="1352467"/>
                <a:ext cx="9732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836278" y="1384299"/>
                <a:ext cx="4607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78" y="1384299"/>
                <a:ext cx="46070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>
            <a:cxnSpLocks/>
          </p:cNvCxnSpPr>
          <p:nvPr/>
        </p:nvCxnSpPr>
        <p:spPr>
          <a:xfrm>
            <a:off x="6836278" y="1352467"/>
            <a:ext cx="460704" cy="4627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6241142" y="2151726"/>
            <a:ext cx="258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(other workers also update models)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5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 of A3C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Racing Car (DeepMind)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96042" y="843241"/>
            <a:ext cx="5478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https://www.youtube.com/watch?v=0xo1Ldx3L5Q</a:t>
            </a:r>
          </a:p>
        </p:txBody>
      </p:sp>
      <p:pic>
        <p:nvPicPr>
          <p:cNvPr id="5" name="Asynchronous Methods for Deep Reinforcement Learning_ TORCS - YouTube [360p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484" y="2399606"/>
            <a:ext cx="7589031" cy="43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A00A2-8C0E-4A90-B09C-CC4E8533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 of A3C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90801D-E036-4C94-9123-6D9510ABF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Visual Doom AI Competition @ CIG 2016</a:t>
            </a:r>
          </a:p>
          <a:p>
            <a:r>
              <a:rPr lang="en-US" altLang="zh-TW" dirty="0"/>
              <a:t>https://www.youtube.com/watch?v=94EPSjQH38Y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1912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168720" y="4833439"/>
            <a:ext cx="9855200" cy="20055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-168720" y="1760152"/>
            <a:ext cx="9855200" cy="38024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139051" y="1924601"/>
            <a:ext cx="3268857" cy="2721835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4550126" y="1957396"/>
            <a:ext cx="3256699" cy="2732381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139051" y="3077162"/>
            <a:ext cx="24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Policy-based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24459" y="3085456"/>
            <a:ext cx="246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Value-based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0824" y="4845394"/>
            <a:ext cx="291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Learning an Actor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24677" y="4832696"/>
            <a:ext cx="307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Learning a Critic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66418" y="4855883"/>
            <a:ext cx="25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Actor + Critic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>
            <a:off x="6622174" y="3772631"/>
            <a:ext cx="851126" cy="107276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2460333" y="3709268"/>
            <a:ext cx="904080" cy="111395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cxnSpLocks/>
          </p:cNvCxnSpPr>
          <p:nvPr/>
        </p:nvCxnSpPr>
        <p:spPr>
          <a:xfrm>
            <a:off x="4931392" y="3514276"/>
            <a:ext cx="75801" cy="138701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2148560" y="5916372"/>
            <a:ext cx="497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Model-based Approach</a:t>
            </a:r>
            <a:endParaRPr lang="zh-TW" altLang="en-US" sz="2800" b="1" i="1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2570" y="1938344"/>
            <a:ext cx="2496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Model-free Approach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027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Learning </a:t>
            </a:r>
            <a:br>
              <a:rPr lang="en-US" altLang="zh-TW" dirty="0"/>
            </a:br>
            <a:r>
              <a:rPr lang="en-US" altLang="zh-TW" dirty="0"/>
              <a:t>≈ Looking for a Function</a:t>
            </a:r>
            <a:endParaRPr lang="zh-TW" altLang="en-US" dirty="0"/>
          </a:p>
        </p:txBody>
      </p:sp>
      <p:pic>
        <p:nvPicPr>
          <p:cNvPr id="123906" name="Picture 2" descr="https://pixabay.com/static/uploads/photo/2013/07/12/13/55/earth-147591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73" y="5377857"/>
            <a:ext cx="1172306" cy="11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147828" y="6028080"/>
            <a:ext cx="204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Environment</a:t>
            </a:r>
            <a:endParaRPr lang="zh-TW" altLang="en-US" sz="2400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514242" y="2743333"/>
            <a:ext cx="0" cy="32206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514242" y="5946890"/>
            <a:ext cx="3343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508661" y="2753089"/>
            <a:ext cx="2428727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69993" y="2238721"/>
            <a:ext cx="19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Observation</a:t>
            </a:r>
            <a:endParaRPr lang="zh-TW" altLang="en-US" sz="24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6444343" y="2743333"/>
            <a:ext cx="2027058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858573" y="2243978"/>
            <a:ext cx="133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Action</a:t>
            </a:r>
            <a:endParaRPr lang="zh-TW" altLang="en-US" sz="2400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8471401" y="2714829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5336279" y="6002231"/>
            <a:ext cx="3135121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4674226" y="4445121"/>
            <a:ext cx="132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Reward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63124" y="2822826"/>
            <a:ext cx="194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Function input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201156" y="4244536"/>
            <a:ext cx="2413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Used to pick the best function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50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79" y="1657036"/>
            <a:ext cx="1835587" cy="23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字方塊 43"/>
          <p:cNvSpPr txBox="1"/>
          <p:nvPr/>
        </p:nvSpPr>
        <p:spPr>
          <a:xfrm>
            <a:off x="6613896" y="2764271"/>
            <a:ext cx="194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Function 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output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36279" y="2478567"/>
            <a:ext cx="265561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Action = </a:t>
            </a:r>
            <a:r>
              <a:rPr lang="el-GR" altLang="zh-TW" sz="2800" dirty="0"/>
              <a:t>π</a:t>
            </a:r>
            <a:r>
              <a:rPr lang="en-US" altLang="zh-TW" sz="2800" dirty="0"/>
              <a:t>( Observation )</a:t>
            </a:r>
            <a:endParaRPr lang="zh-TW" altLang="en-US" sz="28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3024472" y="1982713"/>
            <a:ext cx="218230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Actor/Policy</a:t>
            </a:r>
            <a:endParaRPr lang="zh-TW" altLang="en-US" sz="2800" dirty="0"/>
          </a:p>
        </p:txBody>
      </p:sp>
      <p:cxnSp>
        <p:nvCxnSpPr>
          <p:cNvPr id="14" name="直線接點 13"/>
          <p:cNvCxnSpPr/>
          <p:nvPr/>
        </p:nvCxnSpPr>
        <p:spPr>
          <a:xfrm flipV="1">
            <a:off x="4579805" y="3653823"/>
            <a:ext cx="0" cy="162430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44" grpId="0"/>
      <p:bldP spid="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to play Go</a:t>
            </a:r>
            <a:endParaRPr lang="zh-TW" altLang="en-US" dirty="0"/>
          </a:p>
        </p:txBody>
      </p:sp>
      <p:pic>
        <p:nvPicPr>
          <p:cNvPr id="123906" name="Picture 2" descr="https://pixabay.com/static/uploads/photo/2013/07/12/13/55/earth-147591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73" y="5377857"/>
            <a:ext cx="1172306" cy="11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147828" y="6028080"/>
            <a:ext cx="204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Environment</a:t>
            </a:r>
            <a:endParaRPr lang="zh-TW" altLang="en-US" sz="2400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2171700" y="2443512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2171701" y="5730915"/>
            <a:ext cx="1685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171702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4579805" y="3355777"/>
            <a:ext cx="0" cy="187881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040479" y="2016700"/>
            <a:ext cx="19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Observation</a:t>
            </a:r>
            <a:endParaRPr lang="zh-TW" altLang="en-US" sz="24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5446359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615740" y="1978501"/>
            <a:ext cx="133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Action</a:t>
            </a:r>
            <a:endParaRPr lang="zh-TW" altLang="en-US" sz="2400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7131551" y="2440166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4653084" y="3690403"/>
            <a:ext cx="132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Reward</a:t>
            </a:r>
            <a:endParaRPr lang="zh-TW" altLang="en-US" sz="2400" dirty="0"/>
          </a:p>
        </p:txBody>
      </p:sp>
      <p:pic>
        <p:nvPicPr>
          <p:cNvPr id="125954" name="Picture 2" descr="http://www.chen-design.com/blog/blogimg/20160310-alphago-logo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24" y="2631804"/>
            <a:ext cx="1972112" cy="72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90" y="2674043"/>
            <a:ext cx="2746053" cy="2746053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6114017" y="2657699"/>
            <a:ext cx="2751833" cy="2762397"/>
            <a:chOff x="14602221" y="579260"/>
            <a:chExt cx="2751833" cy="276239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02221" y="579260"/>
              <a:ext cx="2751833" cy="2762397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15188172" y="2557401"/>
              <a:ext cx="1579929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Next Move</a:t>
              </a:r>
              <a:endParaRPr lang="zh-TW" altLang="en-US" sz="2400" dirty="0"/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167" y="4500445"/>
            <a:ext cx="1969225" cy="1580611"/>
          </a:xfrm>
          <a:prstGeom prst="rect">
            <a:avLst/>
          </a:prstGeom>
        </p:spPr>
      </p:pic>
      <p:cxnSp>
        <p:nvCxnSpPr>
          <p:cNvPr id="23" name="直線接點 22"/>
          <p:cNvCxnSpPr/>
          <p:nvPr/>
        </p:nvCxnSpPr>
        <p:spPr>
          <a:xfrm flipH="1">
            <a:off x="5413375" y="5727568"/>
            <a:ext cx="168519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to play Go</a:t>
            </a:r>
            <a:endParaRPr lang="zh-TW" altLang="en-US" dirty="0"/>
          </a:p>
        </p:txBody>
      </p:sp>
      <p:pic>
        <p:nvPicPr>
          <p:cNvPr id="123906" name="Picture 2" descr="https://pixabay.com/static/uploads/photo/2013/07/12/13/55/earth-147591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73" y="5377857"/>
            <a:ext cx="1172306" cy="11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147828" y="6028080"/>
            <a:ext cx="204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Environment</a:t>
            </a:r>
            <a:endParaRPr lang="zh-TW" altLang="en-US" sz="2400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2171700" y="2443512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2171701" y="5730915"/>
            <a:ext cx="1685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171702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4579805" y="3355777"/>
            <a:ext cx="0" cy="187881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040479" y="2016700"/>
            <a:ext cx="19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Observation</a:t>
            </a:r>
            <a:endParaRPr lang="zh-TW" altLang="en-US" sz="24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5446359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615740" y="1978501"/>
            <a:ext cx="133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Action</a:t>
            </a:r>
            <a:endParaRPr lang="zh-TW" altLang="en-US" sz="2400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7131551" y="2440166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4653084" y="3690403"/>
            <a:ext cx="132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Reward</a:t>
            </a:r>
            <a:endParaRPr lang="zh-TW" altLang="en-US" sz="2400" dirty="0"/>
          </a:p>
        </p:txBody>
      </p:sp>
      <p:pic>
        <p:nvPicPr>
          <p:cNvPr id="125954" name="Picture 2" descr="http://www.chen-design.com/blog/blogimg/20160310-alphago-logo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24" y="2631804"/>
            <a:ext cx="1972112" cy="72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90" y="2674043"/>
            <a:ext cx="2746053" cy="274605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167" y="4500445"/>
            <a:ext cx="1969225" cy="1580611"/>
          </a:xfrm>
          <a:prstGeom prst="rect">
            <a:avLst/>
          </a:prstGeom>
        </p:spPr>
      </p:pic>
      <p:cxnSp>
        <p:nvCxnSpPr>
          <p:cNvPr id="23" name="直線接點 22"/>
          <p:cNvCxnSpPr/>
          <p:nvPr/>
        </p:nvCxnSpPr>
        <p:spPr>
          <a:xfrm flipH="1">
            <a:off x="5413375" y="5727568"/>
            <a:ext cx="168519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82" y="2674043"/>
            <a:ext cx="2717561" cy="271756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066" y="2668307"/>
            <a:ext cx="2837583" cy="2804778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3152382" y="4602735"/>
            <a:ext cx="274401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If win, reward = 1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144479" y="5119798"/>
            <a:ext cx="274401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If loss, reward = -1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702834" y="4085312"/>
            <a:ext cx="363136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reward = 0 in most cases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896398" y="553378"/>
            <a:ext cx="2678091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Agent learns to take actions maximizing expected reward.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05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Learning to play Go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5644" y="182295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Supervised:</a:t>
            </a:r>
          </a:p>
          <a:p>
            <a:pPr lvl="1"/>
            <a:endParaRPr lang="en-US" altLang="zh-TW" sz="2800" dirty="0"/>
          </a:p>
          <a:p>
            <a:pPr lvl="1"/>
            <a:endParaRPr lang="en-US" altLang="zh-TW" sz="2800" dirty="0"/>
          </a:p>
          <a:p>
            <a:pPr lvl="1"/>
            <a:endParaRPr lang="en-US" altLang="zh-TW" sz="2800" dirty="0"/>
          </a:p>
          <a:p>
            <a:pPr lvl="1"/>
            <a:endParaRPr lang="en-US" altLang="zh-TW" sz="2800" dirty="0"/>
          </a:p>
          <a:p>
            <a:r>
              <a:rPr lang="en-US" altLang="zh-TW" dirty="0"/>
              <a:t>Reinforcement Learning</a:t>
            </a:r>
            <a:endParaRPr lang="zh-TW" altLang="en-US" dirty="0"/>
          </a:p>
        </p:txBody>
      </p:sp>
      <p:pic>
        <p:nvPicPr>
          <p:cNvPr id="7170" name="Picture 2" descr="http://y2.ifengimg.com/a/2016_11/2c7ef418c729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63" y="2601363"/>
            <a:ext cx="1630591" cy="12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.sina.com.tw/myimages/222/22494/images/20080927173000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03" y="2638444"/>
            <a:ext cx="1785343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178312" y="2855415"/>
            <a:ext cx="169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Next move:</a:t>
            </a:r>
          </a:p>
          <a:p>
            <a:pPr algn="ctr"/>
            <a:r>
              <a:rPr lang="en-US" altLang="zh-TW" sz="2400" dirty="0"/>
              <a:t>“5-5”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973968" y="2855415"/>
            <a:ext cx="159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Next move:</a:t>
            </a:r>
          </a:p>
          <a:p>
            <a:pPr algn="ctr"/>
            <a:r>
              <a:rPr lang="en-US" altLang="zh-TW" sz="2400" dirty="0"/>
              <a:t>“3-3”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205041" y="4856766"/>
            <a:ext cx="164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First move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178312" y="4856766"/>
            <a:ext cx="301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 many moves ……</a:t>
            </a:r>
            <a:endParaRPr lang="zh-TW" altLang="en-US" sz="2400" dirty="0"/>
          </a:p>
        </p:txBody>
      </p:sp>
      <p:sp>
        <p:nvSpPr>
          <p:cNvPr id="10" name="向右箭號 9"/>
          <p:cNvSpPr/>
          <p:nvPr/>
        </p:nvSpPr>
        <p:spPr>
          <a:xfrm>
            <a:off x="2830640" y="4878545"/>
            <a:ext cx="406400" cy="44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340602" y="4878544"/>
            <a:ext cx="406400" cy="44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899007" y="4886936"/>
            <a:ext cx="133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Win!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2298" y="6031756"/>
            <a:ext cx="87933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Alpha Go is supervised learning + reinforcement learning.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785454" y="1762849"/>
            <a:ext cx="352196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Learning from teacher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546438" y="4062452"/>
            <a:ext cx="431548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Learning from experience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42053" y="5347539"/>
            <a:ext cx="62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(Two agents play with each other.)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88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  <p:bldP spid="11" grpId="0" animBg="1"/>
      <p:bldP spid="12" grpId="0"/>
      <p:bldP spid="5" grpId="0" animBg="1"/>
      <p:bldP spid="14" grpId="0" animBg="1"/>
      <p:bldP spid="15" grpId="0" animBg="1"/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6710</TotalTime>
  <Words>3357</Words>
  <Application>Microsoft Office PowerPoint</Application>
  <PresentationFormat>如螢幕大小 (4:3)</PresentationFormat>
  <Paragraphs>741</Paragraphs>
  <Slides>57</Slides>
  <Notes>24</Notes>
  <HiddenSlides>0</HiddenSlides>
  <MMClips>1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9" baseType="lpstr">
      <vt:lpstr>Lucida Grande</vt:lpstr>
      <vt:lpstr>medium-content-serif-font</vt:lpstr>
      <vt:lpstr>微軟正黑體</vt:lpstr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方程式</vt:lpstr>
      <vt:lpstr>Introduction of Reinforcement Learning</vt:lpstr>
      <vt:lpstr>Deep Reinforcement Learning</vt:lpstr>
      <vt:lpstr>Reference</vt:lpstr>
      <vt:lpstr>Scenario of Reinforcement Learning</vt:lpstr>
      <vt:lpstr>Scenario of Reinforcement Learning</vt:lpstr>
      <vt:lpstr>Machine Learning  ≈ Looking for a Function</vt:lpstr>
      <vt:lpstr>Learning to play Go</vt:lpstr>
      <vt:lpstr>Learning to play Go</vt:lpstr>
      <vt:lpstr>Learning to play Go</vt:lpstr>
      <vt:lpstr>Learning a chat-bot</vt:lpstr>
      <vt:lpstr>Learning a chat-bot</vt:lpstr>
      <vt:lpstr>Learning a chat-bot</vt:lpstr>
      <vt:lpstr>Learning a chat-bot</vt:lpstr>
      <vt:lpstr>More applications</vt:lpstr>
      <vt:lpstr>Example: Playing Video Game</vt:lpstr>
      <vt:lpstr>Example: Playing Video Game</vt:lpstr>
      <vt:lpstr>Example: Playing Video Game</vt:lpstr>
      <vt:lpstr>PowerPoint 簡報</vt:lpstr>
      <vt:lpstr>PowerPoint 簡報</vt:lpstr>
      <vt:lpstr>Properties of  Reinforcement Learning</vt:lpstr>
      <vt:lpstr>Outline</vt:lpstr>
      <vt:lpstr>Policy-based Approach</vt:lpstr>
      <vt:lpstr>Three Steps for Deep Learning</vt:lpstr>
      <vt:lpstr>Neural network as Actor</vt:lpstr>
      <vt:lpstr>Three Steps for Deep Learning</vt:lpstr>
      <vt:lpstr>Goodness of Actor</vt:lpstr>
      <vt:lpstr>Goodness of Actor</vt:lpstr>
      <vt:lpstr>Goodness of Actor</vt:lpstr>
      <vt:lpstr>Goodness of Actor</vt:lpstr>
      <vt:lpstr>Three Steps for Deep Learning</vt:lpstr>
      <vt:lpstr>Gradient Ascent</vt:lpstr>
      <vt:lpstr>Policy Gradient</vt:lpstr>
      <vt:lpstr>Policy Gradient</vt:lpstr>
      <vt:lpstr>Policy Gradient</vt:lpstr>
      <vt:lpstr>Policy Gradient</vt:lpstr>
      <vt:lpstr>Policy Gradient</vt:lpstr>
      <vt:lpstr>Policy Gradient</vt:lpstr>
      <vt:lpstr>Policy Gradient</vt:lpstr>
      <vt:lpstr>Add a Baseline</vt:lpstr>
      <vt:lpstr>Value-based Approach</vt:lpstr>
      <vt:lpstr>Critic</vt:lpstr>
      <vt:lpstr>Critic</vt:lpstr>
      <vt:lpstr>Critic</vt:lpstr>
      <vt:lpstr>How to estimate V^π (s)</vt:lpstr>
      <vt:lpstr>How to estimate V^π (s)</vt:lpstr>
      <vt:lpstr>MC v.s. TD</vt:lpstr>
      <vt:lpstr>MC v.s. TD</vt:lpstr>
      <vt:lpstr>Another Critic</vt:lpstr>
      <vt:lpstr>Q-Learning</vt:lpstr>
      <vt:lpstr>Q-Learning</vt:lpstr>
      <vt:lpstr>Deep Reinforcement Learning</vt:lpstr>
      <vt:lpstr>Actor-Critic</vt:lpstr>
      <vt:lpstr>Actor-Critic</vt:lpstr>
      <vt:lpstr>PowerPoint 簡報</vt:lpstr>
      <vt:lpstr>Demo of A3C</vt:lpstr>
      <vt:lpstr>Demo of A3C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247</cp:revision>
  <dcterms:created xsi:type="dcterms:W3CDTF">2017-01-01T02:36:42Z</dcterms:created>
  <dcterms:modified xsi:type="dcterms:W3CDTF">2017-06-15T14:28:22Z</dcterms:modified>
</cp:coreProperties>
</file>